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6" r:id="rId1"/>
  </p:sldMasterIdLst>
  <p:notesMasterIdLst>
    <p:notesMasterId r:id="rId49"/>
  </p:notesMasterIdLst>
  <p:sldIdLst>
    <p:sldId id="256" r:id="rId2"/>
    <p:sldId id="257" r:id="rId3"/>
    <p:sldId id="293" r:id="rId4"/>
    <p:sldId id="258" r:id="rId5"/>
    <p:sldId id="294" r:id="rId6"/>
    <p:sldId id="260" r:id="rId7"/>
    <p:sldId id="295" r:id="rId8"/>
    <p:sldId id="261" r:id="rId9"/>
    <p:sldId id="278" r:id="rId10"/>
    <p:sldId id="303" r:id="rId11"/>
    <p:sldId id="305" r:id="rId12"/>
    <p:sldId id="314" r:id="rId13"/>
    <p:sldId id="311" r:id="rId14"/>
    <p:sldId id="302" r:id="rId15"/>
    <p:sldId id="312" r:id="rId16"/>
    <p:sldId id="313" r:id="rId17"/>
    <p:sldId id="296" r:id="rId18"/>
    <p:sldId id="262" r:id="rId19"/>
    <p:sldId id="282" r:id="rId20"/>
    <p:sldId id="283" r:id="rId21"/>
    <p:sldId id="263" r:id="rId22"/>
    <p:sldId id="281" r:id="rId23"/>
    <p:sldId id="289" r:id="rId24"/>
    <p:sldId id="290" r:id="rId25"/>
    <p:sldId id="291" r:id="rId26"/>
    <p:sldId id="292" r:id="rId27"/>
    <p:sldId id="285" r:id="rId28"/>
    <p:sldId id="286" r:id="rId29"/>
    <p:sldId id="297" r:id="rId30"/>
    <p:sldId id="309" r:id="rId31"/>
    <p:sldId id="264" r:id="rId32"/>
    <p:sldId id="315" r:id="rId33"/>
    <p:sldId id="280" r:id="rId34"/>
    <p:sldId id="316" r:id="rId35"/>
    <p:sldId id="306" r:id="rId36"/>
    <p:sldId id="300" r:id="rId37"/>
    <p:sldId id="308" r:id="rId38"/>
    <p:sldId id="301" r:id="rId39"/>
    <p:sldId id="265" r:id="rId40"/>
    <p:sldId id="288" r:id="rId41"/>
    <p:sldId id="266" r:id="rId42"/>
    <p:sldId id="287" r:id="rId43"/>
    <p:sldId id="307" r:id="rId44"/>
    <p:sldId id="304" r:id="rId45"/>
    <p:sldId id="310" r:id="rId46"/>
    <p:sldId id="277" r:id="rId47"/>
    <p:sldId id="298"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181" userDrawn="1">
          <p15:clr>
            <a:srgbClr val="A4A3A4"/>
          </p15:clr>
        </p15:guide>
        <p15:guide id="4" pos="5579" userDrawn="1">
          <p15:clr>
            <a:srgbClr val="A4A3A4"/>
          </p15:clr>
        </p15:guide>
        <p15:guide id="5" orient="horz" pos="39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11"/>
    <p:restoredTop sz="88112"/>
  </p:normalViewPr>
  <p:slideViewPr>
    <p:cSldViewPr snapToGrid="0" snapToObjects="1" showGuides="1">
      <p:cViewPr varScale="1">
        <p:scale>
          <a:sx n="128" d="100"/>
          <a:sy n="128" d="100"/>
        </p:scale>
        <p:origin x="3320" y="168"/>
      </p:cViewPr>
      <p:guideLst>
        <p:guide orient="horz" pos="2160"/>
        <p:guide pos="2880"/>
        <p:guide pos="181"/>
        <p:guide pos="5579"/>
        <p:guide orient="horz" pos="39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FB219-0DF3-5F40-8E9F-A5CF160D51E9}" type="datetimeFigureOut">
              <a:rPr lang="es-ES_tradnl" smtClean="0"/>
              <a:t>13/1/17</a:t>
            </a:fld>
            <a:endParaRPr lang="es-ES_tradn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4D093-725F-9B40-A59C-25250284312D}" type="slidenum">
              <a:rPr lang="es-ES_tradnl" smtClean="0"/>
              <a:t>‹Nr.›</a:t>
            </a:fld>
            <a:endParaRPr lang="es-ES_tradnl"/>
          </a:p>
        </p:txBody>
      </p:sp>
    </p:spTree>
    <p:extLst>
      <p:ext uri="{BB962C8B-B14F-4D97-AF65-F5344CB8AC3E}">
        <p14:creationId xmlns:p14="http://schemas.microsoft.com/office/powerpoint/2010/main" val="38079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s.wikipedia.org/w/index.php?title=Patrick_Brown&amp;action=edit&amp;redlink=1" TargetMode="External"/><Relationship Id="rId4" Type="http://schemas.openxmlformats.org/officeDocument/2006/relationships/hyperlink" Target="https://es.wikipedia.org/wiki/Bioqu%C3%ADmica" TargetMode="External"/><Relationship Id="rId5" Type="http://schemas.openxmlformats.org/officeDocument/2006/relationships/hyperlink" Target="https://es.wikipedia.org/wiki/Universidad_de_Stanford" TargetMode="External"/><Relationship Id="rId6" Type="http://schemas.openxmlformats.org/officeDocument/2006/relationships/hyperlink" Target="https://es.wikipedia.org/w/index.php?title=Michael_Eisen&amp;action=edit&amp;redlink=1" TargetMode="External"/><Relationship Id="rId7" Type="http://schemas.openxmlformats.org/officeDocument/2006/relationships/hyperlink" Target="https://es.wikipedia.org/wiki/Biolog%C3%ADa_computacional" TargetMode="External"/><Relationship Id="rId8" Type="http://schemas.openxmlformats.org/officeDocument/2006/relationships/hyperlink" Target="https://es.wikipedia.org/wiki/Universidad_de_California,_Berkeley" TargetMode="External"/><Relationship Id="rId9" Type="http://schemas.openxmlformats.org/officeDocument/2006/relationships/hyperlink" Target="https://es.wikipedia.org/wiki/Lawrence_Berkeley_National_Laboratory" TargetMode="External"/><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s.wikipedia.org/wiki/1990" TargetMode="External"/><Relationship Id="rId4" Type="http://schemas.openxmlformats.org/officeDocument/2006/relationships/hyperlink" Target="https://es.wikipedia.org/wiki/World_Wide_Web" TargetMode="External"/><Relationship Id="rId5" Type="http://schemas.openxmlformats.org/officeDocument/2006/relationships/hyperlink" Target="https://es.wikipedia.org/wiki/WorldWideWeb" TargetMode="External"/><Relationship Id="rId6" Type="http://schemas.openxmlformats.org/officeDocument/2006/relationships/hyperlink" Target="https://es.wikipedia.org/wiki/Internet#cite_note-22" TargetMode="External"/><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smtClean="0"/>
              <a:t>Las universidades gringas tienen</a:t>
            </a:r>
            <a:r>
              <a:rPr lang="es-ES_tradnl" baseline="0" dirty="0" smtClean="0"/>
              <a:t> mas de un siglo patentando. y en México 40 años.</a:t>
            </a:r>
          </a:p>
          <a:p>
            <a:r>
              <a:rPr lang="es-ES_tradnl" baseline="0" dirty="0" smtClean="0"/>
              <a:t>Las IES y CPI mexicanas obtienen su primera patente en 1989 en la USPTO, EL CINVESTAV. LA UNAM 1990.</a:t>
            </a:r>
          </a:p>
          <a:p>
            <a:r>
              <a:rPr lang="es-ES_tradnl" baseline="0" dirty="0" smtClean="0"/>
              <a:t>CINVESTAV 1981 ante el IMPI.</a:t>
            </a:r>
          </a:p>
          <a:p>
            <a:r>
              <a:rPr lang="es-ES_tradnl" baseline="0" dirty="0" smtClean="0"/>
              <a:t>EL IPN desde 1987.</a:t>
            </a:r>
          </a:p>
          <a:p>
            <a:r>
              <a:rPr lang="es-ES_tradnl" baseline="0" dirty="0" smtClean="0"/>
              <a:t>LA UNAM registra su primera patente 1976</a:t>
            </a:r>
          </a:p>
          <a:p>
            <a:r>
              <a:rPr lang="es-ES_tradnl" baseline="0" dirty="0" smtClean="0"/>
              <a:t>LA UAM registra si primera solicitud de patente ante el IMPI en 1984.</a:t>
            </a:r>
          </a:p>
          <a:p>
            <a:r>
              <a:rPr lang="es-ES_tradnl" baseline="0" dirty="0" smtClean="0"/>
              <a:t>La LEY DE PI vigente se publica en 1991.</a:t>
            </a:r>
          </a:p>
          <a:p>
            <a:endParaRPr lang="es-ES_tradnl" dirty="0"/>
          </a:p>
        </p:txBody>
      </p:sp>
      <p:sp>
        <p:nvSpPr>
          <p:cNvPr id="4" name="Marcador de número de diapositiva 3"/>
          <p:cNvSpPr>
            <a:spLocks noGrp="1"/>
          </p:cNvSpPr>
          <p:nvPr>
            <p:ph type="sldNum" sz="quarter" idx="10"/>
          </p:nvPr>
        </p:nvSpPr>
        <p:spPr/>
        <p:txBody>
          <a:bodyPr/>
          <a:lstStyle/>
          <a:p>
            <a:fld id="{3604D093-725F-9B40-A59C-25250284312D}" type="slidenum">
              <a:rPr lang="es-ES_tradnl" smtClean="0"/>
              <a:t>4</a:t>
            </a:fld>
            <a:endParaRPr lang="es-ES_tradnl"/>
          </a:p>
        </p:txBody>
      </p:sp>
    </p:spTree>
    <p:extLst>
      <p:ext uri="{BB962C8B-B14F-4D97-AF65-F5344CB8AC3E}">
        <p14:creationId xmlns:p14="http://schemas.microsoft.com/office/powerpoint/2010/main" val="522061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3604D093-725F-9B40-A59C-25250284312D}" type="slidenum">
              <a:rPr lang="es-ES_tradnl" smtClean="0"/>
              <a:t>33</a:t>
            </a:fld>
            <a:endParaRPr lang="es-ES_tradnl"/>
          </a:p>
        </p:txBody>
      </p:sp>
    </p:spTree>
    <p:extLst>
      <p:ext uri="{BB962C8B-B14F-4D97-AF65-F5344CB8AC3E}">
        <p14:creationId xmlns:p14="http://schemas.microsoft.com/office/powerpoint/2010/main" val="834248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3604D093-725F-9B40-A59C-25250284312D}" type="slidenum">
              <a:rPr lang="es-ES_tradnl" smtClean="0"/>
              <a:t>34</a:t>
            </a:fld>
            <a:endParaRPr lang="es-ES_tradnl"/>
          </a:p>
        </p:txBody>
      </p:sp>
    </p:spTree>
    <p:extLst>
      <p:ext uri="{BB962C8B-B14F-4D97-AF65-F5344CB8AC3E}">
        <p14:creationId xmlns:p14="http://schemas.microsoft.com/office/powerpoint/2010/main" val="498942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3604D093-725F-9B40-A59C-25250284312D}" type="slidenum">
              <a:rPr lang="es-ES_tradnl" smtClean="0"/>
              <a:t>40</a:t>
            </a:fld>
            <a:endParaRPr lang="es-ES_tradnl"/>
          </a:p>
        </p:txBody>
      </p:sp>
    </p:spTree>
    <p:extLst>
      <p:ext uri="{BB962C8B-B14F-4D97-AF65-F5344CB8AC3E}">
        <p14:creationId xmlns:p14="http://schemas.microsoft.com/office/powerpoint/2010/main" val="135230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smtClean="0"/>
              <a:t>En 1989 la UNAM</a:t>
            </a:r>
            <a:r>
              <a:rPr lang="es-ES_tradnl" baseline="0" dirty="0" smtClean="0"/>
              <a:t> fue la primera universidad en establecer conexión a Internet y unos meses </a:t>
            </a:r>
            <a:r>
              <a:rPr lang="es-ES_tradnl" baseline="0" dirty="0" err="1" smtClean="0"/>
              <a:t>depsues</a:t>
            </a:r>
            <a:r>
              <a:rPr lang="es-ES_tradnl" baseline="0" dirty="0" smtClean="0"/>
              <a:t> el ITESM.</a:t>
            </a:r>
          </a:p>
          <a:p>
            <a:endParaRPr lang="es-ES_tradnl" baseline="0" dirty="0" smtClean="0"/>
          </a:p>
          <a:p>
            <a:r>
              <a:rPr lang="es-ES_tradnl" dirty="0" smtClean="0"/>
              <a:t>CONACYT se</a:t>
            </a:r>
            <a:r>
              <a:rPr lang="es-ES_tradnl" baseline="0" dirty="0" smtClean="0"/>
              <a:t> conecta a Internet a partir de 1993</a:t>
            </a:r>
          </a:p>
          <a:p>
            <a:endParaRPr lang="es-ES_tradnl" baseline="0" dirty="0" smtClean="0"/>
          </a:p>
          <a:p>
            <a:r>
              <a:rPr lang="es-ES_tradnl" baseline="0" dirty="0" smtClean="0"/>
              <a:t>En 1995 TELMEX y otros proveedores de Acceso a Internet ofrecen el servicio al público.</a:t>
            </a:r>
            <a:endParaRPr lang="es-ES_tradnl" dirty="0"/>
          </a:p>
        </p:txBody>
      </p:sp>
      <p:sp>
        <p:nvSpPr>
          <p:cNvPr id="4" name="Marcador de número de diapositiva 3"/>
          <p:cNvSpPr>
            <a:spLocks noGrp="1"/>
          </p:cNvSpPr>
          <p:nvPr>
            <p:ph type="sldNum" sz="quarter" idx="10"/>
          </p:nvPr>
        </p:nvSpPr>
        <p:spPr/>
        <p:txBody>
          <a:bodyPr/>
          <a:lstStyle/>
          <a:p>
            <a:fld id="{3604D093-725F-9B40-A59C-25250284312D}" type="slidenum">
              <a:rPr lang="es-ES_tradnl" smtClean="0"/>
              <a:t>5</a:t>
            </a:fld>
            <a:endParaRPr lang="es-ES_tradnl"/>
          </a:p>
        </p:txBody>
      </p:sp>
    </p:spTree>
    <p:extLst>
      <p:ext uri="{BB962C8B-B14F-4D97-AF65-F5344CB8AC3E}">
        <p14:creationId xmlns:p14="http://schemas.microsoft.com/office/powerpoint/2010/main" val="2147357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smtClean="0"/>
              <a:t>En 1989 la UNAM</a:t>
            </a:r>
            <a:r>
              <a:rPr lang="es-ES_tradnl" baseline="0" dirty="0" smtClean="0"/>
              <a:t> fue la primera universidad en establecer conexión a Internet y unos meses </a:t>
            </a:r>
            <a:r>
              <a:rPr lang="es-ES_tradnl" baseline="0" dirty="0" err="1" smtClean="0"/>
              <a:t>depsues</a:t>
            </a:r>
            <a:r>
              <a:rPr lang="es-ES_tradnl" baseline="0" dirty="0" smtClean="0"/>
              <a:t> el ITESM.</a:t>
            </a:r>
          </a:p>
          <a:p>
            <a:endParaRPr lang="es-ES_tradnl" baseline="0" dirty="0" smtClean="0"/>
          </a:p>
          <a:p>
            <a:r>
              <a:rPr lang="es-ES_tradnl" dirty="0" smtClean="0"/>
              <a:t>CONACYT se</a:t>
            </a:r>
            <a:r>
              <a:rPr lang="es-ES_tradnl" baseline="0" dirty="0" smtClean="0"/>
              <a:t> conecta a Internet a partir de 1993</a:t>
            </a:r>
          </a:p>
          <a:p>
            <a:endParaRPr lang="es-ES_tradnl" baseline="0" dirty="0" smtClean="0"/>
          </a:p>
          <a:p>
            <a:r>
              <a:rPr lang="es-ES_tradnl" baseline="0" dirty="0" smtClean="0"/>
              <a:t>En 1995 TELMEX y otros proveedores de Acceso a Internet ofrecen el servicio al público.</a:t>
            </a:r>
            <a:endParaRPr lang="es-ES_tradnl" dirty="0"/>
          </a:p>
        </p:txBody>
      </p:sp>
      <p:sp>
        <p:nvSpPr>
          <p:cNvPr id="4" name="Marcador de número de diapositiva 3"/>
          <p:cNvSpPr>
            <a:spLocks noGrp="1"/>
          </p:cNvSpPr>
          <p:nvPr>
            <p:ph type="sldNum" sz="quarter" idx="10"/>
          </p:nvPr>
        </p:nvSpPr>
        <p:spPr/>
        <p:txBody>
          <a:bodyPr/>
          <a:lstStyle/>
          <a:p>
            <a:fld id="{3604D093-725F-9B40-A59C-25250284312D}" type="slidenum">
              <a:rPr lang="es-ES_tradnl" smtClean="0"/>
              <a:t>6</a:t>
            </a:fld>
            <a:endParaRPr lang="es-ES_tradnl"/>
          </a:p>
        </p:txBody>
      </p:sp>
    </p:spTree>
    <p:extLst>
      <p:ext uri="{BB962C8B-B14F-4D97-AF65-F5344CB8AC3E}">
        <p14:creationId xmlns:p14="http://schemas.microsoft.com/office/powerpoint/2010/main" val="1734749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3604D093-725F-9B40-A59C-25250284312D}" type="slidenum">
              <a:rPr lang="es-ES_tradnl" smtClean="0"/>
              <a:t>9</a:t>
            </a:fld>
            <a:endParaRPr lang="es-ES_tradnl"/>
          </a:p>
        </p:txBody>
      </p:sp>
    </p:spTree>
    <p:extLst>
      <p:ext uri="{BB962C8B-B14F-4D97-AF65-F5344CB8AC3E}">
        <p14:creationId xmlns:p14="http://schemas.microsoft.com/office/powerpoint/2010/main" val="1093451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b="0" i="0" kern="1200" dirty="0" smtClean="0">
                <a:solidFill>
                  <a:schemeClr val="tx1"/>
                </a:solidFill>
                <a:effectLst/>
                <a:latin typeface="+mn-lt"/>
                <a:ea typeface="+mn-ea"/>
                <a:cs typeface="+mn-cs"/>
              </a:rPr>
              <a:t>Iniciaron </a:t>
            </a:r>
            <a:r>
              <a:rPr lang="es-ES_tradnl" sz="1200" b="0" i="0" kern="1200" dirty="0" err="1" smtClean="0">
                <a:solidFill>
                  <a:schemeClr val="tx1"/>
                </a:solidFill>
                <a:effectLst/>
                <a:latin typeface="+mn-lt"/>
                <a:ea typeface="+mn-ea"/>
                <a:cs typeface="+mn-cs"/>
              </a:rPr>
              <a:t>Plos</a:t>
            </a:r>
            <a:r>
              <a:rPr lang="es-ES_tradnl" sz="1200" b="0" i="0" kern="1200" dirty="0" smtClean="0">
                <a:solidFill>
                  <a:schemeClr val="tx1"/>
                </a:solidFill>
                <a:effectLst/>
                <a:latin typeface="+mn-lt"/>
                <a:ea typeface="+mn-ea"/>
                <a:cs typeface="+mn-cs"/>
              </a:rPr>
              <a:t>,</a:t>
            </a:r>
            <a:r>
              <a:rPr lang="es-ES_tradnl" sz="1200" b="0" i="0" kern="1200" baseline="0" dirty="0" smtClean="0">
                <a:solidFill>
                  <a:schemeClr val="tx1"/>
                </a:solidFill>
                <a:effectLst/>
                <a:latin typeface="+mn-lt"/>
                <a:ea typeface="+mn-ea"/>
                <a:cs typeface="+mn-cs"/>
              </a:rPr>
              <a:t> </a:t>
            </a:r>
            <a:r>
              <a:rPr lang="es-ES_tradnl" sz="1200" b="0" i="0" kern="1200" dirty="0" smtClean="0">
                <a:solidFill>
                  <a:schemeClr val="tx1"/>
                </a:solidFill>
                <a:effectLst/>
                <a:latin typeface="+mn-lt"/>
                <a:ea typeface="+mn-ea"/>
                <a:cs typeface="+mn-cs"/>
              </a:rPr>
              <a:t> </a:t>
            </a:r>
          </a:p>
          <a:p>
            <a:r>
              <a:rPr lang="es-ES_tradnl" sz="1200" b="0" i="0" u="none" strike="noStrike" kern="1200" dirty="0" smtClean="0">
                <a:solidFill>
                  <a:schemeClr val="tx1"/>
                </a:solidFill>
                <a:effectLst/>
                <a:latin typeface="+mn-lt"/>
                <a:ea typeface="+mn-ea"/>
                <a:cs typeface="+mn-cs"/>
                <a:hlinkClick r:id="rId3" tooltip="Patrick Brown (aún no redactado)"/>
              </a:rPr>
              <a:t>Patrick Brown</a:t>
            </a:r>
            <a:r>
              <a:rPr lang="es-ES_tradnl" sz="1200" b="0" i="0" kern="1200" dirty="0" smtClean="0">
                <a:solidFill>
                  <a:schemeClr val="tx1"/>
                </a:solidFill>
                <a:effectLst/>
                <a:latin typeface="+mn-lt"/>
                <a:ea typeface="+mn-ea"/>
                <a:cs typeface="+mn-cs"/>
              </a:rPr>
              <a:t>, un </a:t>
            </a:r>
            <a:r>
              <a:rPr lang="es-ES_tradnl" sz="1200" b="0" i="0" u="none" strike="noStrike" kern="1200" dirty="0" smtClean="0">
                <a:solidFill>
                  <a:schemeClr val="tx1"/>
                </a:solidFill>
                <a:effectLst/>
                <a:latin typeface="+mn-lt"/>
                <a:ea typeface="+mn-ea"/>
                <a:cs typeface="+mn-cs"/>
                <a:hlinkClick r:id="rId4" tooltip="Bioquímica"/>
              </a:rPr>
              <a:t>bioquímico</a:t>
            </a:r>
            <a:r>
              <a:rPr lang="es-ES_tradnl" sz="1200" b="0" i="0" kern="1200" dirty="0" smtClean="0">
                <a:solidFill>
                  <a:schemeClr val="tx1"/>
                </a:solidFill>
                <a:effectLst/>
                <a:latin typeface="+mn-lt"/>
                <a:ea typeface="+mn-ea"/>
                <a:cs typeface="+mn-cs"/>
              </a:rPr>
              <a:t> de la </a:t>
            </a:r>
            <a:r>
              <a:rPr lang="es-ES_tradnl" sz="1200" b="0" i="0" u="none" strike="noStrike" kern="1200" dirty="0" smtClean="0">
                <a:solidFill>
                  <a:schemeClr val="tx1"/>
                </a:solidFill>
                <a:effectLst/>
                <a:latin typeface="+mn-lt"/>
                <a:ea typeface="+mn-ea"/>
                <a:cs typeface="+mn-cs"/>
                <a:hlinkClick r:id="rId5" tooltip="Universidad de Stanford"/>
              </a:rPr>
              <a:t>Universidad de Stanford</a:t>
            </a:r>
            <a:r>
              <a:rPr lang="es-ES_tradnl" sz="1200" b="0" i="0" kern="1200" dirty="0" smtClean="0">
                <a:solidFill>
                  <a:schemeClr val="tx1"/>
                </a:solidFill>
                <a:effectLst/>
                <a:latin typeface="+mn-lt"/>
                <a:ea typeface="+mn-ea"/>
                <a:cs typeface="+mn-cs"/>
              </a:rPr>
              <a:t> y por </a:t>
            </a:r>
            <a:r>
              <a:rPr lang="es-ES_tradnl" sz="1200" b="0" i="0" u="none" strike="noStrike" kern="1200" dirty="0" smtClean="0">
                <a:solidFill>
                  <a:schemeClr val="tx1"/>
                </a:solidFill>
                <a:effectLst/>
                <a:latin typeface="+mn-lt"/>
                <a:ea typeface="+mn-ea"/>
                <a:cs typeface="+mn-cs"/>
                <a:hlinkClick r:id="rId6" tooltip="Michael Eisen (aún no redactado)"/>
              </a:rPr>
              <a:t>Michael Eisen</a:t>
            </a:r>
            <a:r>
              <a:rPr lang="es-ES_tradnl" sz="1200" b="0" i="0" kern="1200" dirty="0" smtClean="0">
                <a:solidFill>
                  <a:schemeClr val="tx1"/>
                </a:solidFill>
                <a:effectLst/>
                <a:latin typeface="+mn-lt"/>
                <a:ea typeface="+mn-ea"/>
                <a:cs typeface="+mn-cs"/>
              </a:rPr>
              <a:t>, un </a:t>
            </a:r>
            <a:r>
              <a:rPr lang="es-ES_tradnl" sz="1200" b="0" i="0" u="none" strike="noStrike" kern="1200" dirty="0" smtClean="0">
                <a:solidFill>
                  <a:schemeClr val="tx1"/>
                </a:solidFill>
                <a:effectLst/>
                <a:latin typeface="+mn-lt"/>
                <a:ea typeface="+mn-ea"/>
                <a:cs typeface="+mn-cs"/>
                <a:hlinkClick r:id="rId7" tooltip="Biología computacional"/>
              </a:rPr>
              <a:t>biólogo computacional</a:t>
            </a:r>
            <a:r>
              <a:rPr lang="es-ES_tradnl" sz="1200" b="0" i="0" kern="1200" dirty="0" smtClean="0">
                <a:solidFill>
                  <a:schemeClr val="tx1"/>
                </a:solidFill>
                <a:effectLst/>
                <a:latin typeface="+mn-lt"/>
                <a:ea typeface="+mn-ea"/>
                <a:cs typeface="+mn-cs"/>
              </a:rPr>
              <a:t> de la </a:t>
            </a:r>
            <a:r>
              <a:rPr lang="es-ES_tradnl" sz="1200" b="0" i="0" u="none" strike="noStrike" kern="1200" dirty="0" smtClean="0">
                <a:solidFill>
                  <a:schemeClr val="tx1"/>
                </a:solidFill>
                <a:effectLst/>
                <a:latin typeface="+mn-lt"/>
                <a:ea typeface="+mn-ea"/>
                <a:cs typeface="+mn-cs"/>
                <a:hlinkClick r:id="rId8" tooltip="Universidad de California, Berkeley"/>
              </a:rPr>
              <a:t>Universidad de California, Berkeley</a:t>
            </a:r>
            <a:r>
              <a:rPr lang="es-ES_tradnl" sz="1200" b="0" i="0" kern="1200" dirty="0" smtClean="0">
                <a:solidFill>
                  <a:schemeClr val="tx1"/>
                </a:solidFill>
                <a:effectLst/>
                <a:latin typeface="+mn-lt"/>
                <a:ea typeface="+mn-ea"/>
                <a:cs typeface="+mn-cs"/>
              </a:rPr>
              <a:t> y el </a:t>
            </a:r>
            <a:r>
              <a:rPr lang="es-ES_tradnl" sz="1200" b="0" i="0" u="none" strike="noStrike" kern="1200" dirty="0" smtClean="0">
                <a:solidFill>
                  <a:schemeClr val="tx1"/>
                </a:solidFill>
                <a:effectLst/>
                <a:latin typeface="+mn-lt"/>
                <a:ea typeface="+mn-ea"/>
                <a:cs typeface="+mn-cs"/>
                <a:hlinkClick r:id="rId9" tooltip="Lawrence Berkeley National Laboratory"/>
              </a:rPr>
              <a:t>Lawrence Berkeley National Laboratory</a:t>
            </a:r>
            <a:r>
              <a:rPr lang="es-ES_tradnl" sz="1200" b="0" i="0" kern="1200" dirty="0" smtClean="0">
                <a:solidFill>
                  <a:schemeClr val="tx1"/>
                </a:solidFill>
                <a:effectLst/>
                <a:latin typeface="+mn-lt"/>
                <a:ea typeface="+mn-ea"/>
                <a:cs typeface="+mn-cs"/>
              </a:rPr>
              <a:t>.</a:t>
            </a:r>
          </a:p>
          <a:p>
            <a:endParaRPr lang="es-ES_tradnl" dirty="0"/>
          </a:p>
        </p:txBody>
      </p:sp>
      <p:sp>
        <p:nvSpPr>
          <p:cNvPr id="4" name="Marcador de número de diapositiva 3"/>
          <p:cNvSpPr>
            <a:spLocks noGrp="1"/>
          </p:cNvSpPr>
          <p:nvPr>
            <p:ph type="sldNum" sz="quarter" idx="10"/>
          </p:nvPr>
        </p:nvSpPr>
        <p:spPr/>
        <p:txBody>
          <a:bodyPr/>
          <a:lstStyle/>
          <a:p>
            <a:fld id="{3604D093-725F-9B40-A59C-25250284312D}" type="slidenum">
              <a:rPr lang="es-ES_tradnl" smtClean="0"/>
              <a:t>15</a:t>
            </a:fld>
            <a:endParaRPr lang="es-ES_tradnl"/>
          </a:p>
        </p:txBody>
      </p:sp>
    </p:spTree>
    <p:extLst>
      <p:ext uri="{BB962C8B-B14F-4D97-AF65-F5344CB8AC3E}">
        <p14:creationId xmlns:p14="http://schemas.microsoft.com/office/powerpoint/2010/main" val="1424750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b="1" i="0" u="none" strike="noStrike" kern="1200" dirty="0" smtClean="0">
                <a:solidFill>
                  <a:schemeClr val="tx1"/>
                </a:solidFill>
                <a:effectLst/>
                <a:latin typeface="+mn-lt"/>
                <a:ea typeface="+mn-ea"/>
                <a:cs typeface="+mn-cs"/>
                <a:hlinkClick r:id="rId3" tooltip="1990"/>
              </a:rPr>
              <a:t>1990</a:t>
            </a:r>
            <a:r>
              <a:rPr lang="es-ES_tradnl" sz="1200" b="0" i="0" kern="1200" dirty="0" smtClean="0">
                <a:solidFill>
                  <a:schemeClr val="tx1"/>
                </a:solidFill>
                <a:effectLst/>
                <a:latin typeface="+mn-lt"/>
                <a:ea typeface="+mn-ea"/>
                <a:cs typeface="+mn-cs"/>
              </a:rPr>
              <a:t> : el mismo equipo construyó el primer cliente </a:t>
            </a:r>
            <a:r>
              <a:rPr lang="es-ES_tradnl" sz="1200" b="0" i="0" u="none" strike="noStrike" kern="1200" dirty="0" smtClean="0">
                <a:solidFill>
                  <a:schemeClr val="tx1"/>
                </a:solidFill>
                <a:effectLst/>
                <a:latin typeface="+mn-lt"/>
                <a:ea typeface="+mn-ea"/>
                <a:cs typeface="+mn-cs"/>
                <a:hlinkClick r:id="rId4" tooltip="World Wide Web"/>
              </a:rPr>
              <a:t>Web</a:t>
            </a:r>
            <a:r>
              <a:rPr lang="es-ES_tradnl" sz="1200" b="0" i="0" kern="1200" dirty="0" smtClean="0">
                <a:solidFill>
                  <a:schemeClr val="tx1"/>
                </a:solidFill>
                <a:effectLst/>
                <a:latin typeface="+mn-lt"/>
                <a:ea typeface="+mn-ea"/>
                <a:cs typeface="+mn-cs"/>
              </a:rPr>
              <a:t>, llamado </a:t>
            </a:r>
            <a:r>
              <a:rPr lang="es-ES_tradnl" sz="1200" b="0" i="0" u="none" strike="noStrike" kern="1200" dirty="0" smtClean="0">
                <a:solidFill>
                  <a:schemeClr val="tx1"/>
                </a:solidFill>
                <a:effectLst/>
                <a:latin typeface="+mn-lt"/>
                <a:ea typeface="+mn-ea"/>
                <a:cs typeface="+mn-cs"/>
                <a:hlinkClick r:id="rId5" tooltip="WorldWideWeb"/>
              </a:rPr>
              <a:t>WorldWideWeb</a:t>
            </a:r>
            <a:r>
              <a:rPr lang="es-ES_tradnl" sz="1200" b="0" i="0" kern="1200" dirty="0" smtClean="0">
                <a:solidFill>
                  <a:schemeClr val="tx1"/>
                </a:solidFill>
                <a:effectLst/>
                <a:latin typeface="+mn-lt"/>
                <a:ea typeface="+mn-ea"/>
                <a:cs typeface="+mn-cs"/>
              </a:rPr>
              <a:t> (WWW), y el primer servidor web.</a:t>
            </a:r>
            <a:r>
              <a:rPr lang="es-ES_tradnl" sz="1200" b="0" i="0" u="none" strike="noStrike" kern="1200" baseline="30000" dirty="0" smtClean="0">
                <a:solidFill>
                  <a:schemeClr val="tx1"/>
                </a:solidFill>
                <a:effectLst/>
                <a:latin typeface="+mn-lt"/>
                <a:ea typeface="+mn-ea"/>
                <a:cs typeface="+mn-cs"/>
                <a:hlinkClick r:id="rId6"/>
              </a:rPr>
              <a:t>22</a:t>
            </a:r>
            <a:endParaRPr lang="es-ES_tradnl" sz="1200" b="0" i="0" kern="1200" dirty="0" smtClean="0">
              <a:solidFill>
                <a:schemeClr val="tx1"/>
              </a:solidFill>
              <a:effectLst/>
              <a:latin typeface="+mn-lt"/>
              <a:ea typeface="+mn-ea"/>
              <a:cs typeface="+mn-cs"/>
            </a:endParaRPr>
          </a:p>
          <a:p>
            <a:r>
              <a:rPr lang="es-ES_tradnl" dirty="0" smtClean="0"/>
              <a:t>1989 se inventó el </a:t>
            </a:r>
            <a:r>
              <a:rPr lang="es-ES_tradnl" dirty="0" err="1" smtClean="0"/>
              <a:t>lennguaje</a:t>
            </a:r>
            <a:r>
              <a:rPr lang="es-ES_tradnl" baseline="0" dirty="0" smtClean="0"/>
              <a:t> HTML.</a:t>
            </a:r>
          </a:p>
          <a:p>
            <a:endParaRPr lang="es-ES_tradnl" baseline="0" dirty="0" smtClean="0"/>
          </a:p>
          <a:p>
            <a:r>
              <a:rPr lang="es-ES_tradnl" baseline="0" dirty="0" smtClean="0"/>
              <a:t>El </a:t>
            </a:r>
            <a:r>
              <a:rPr lang="es-ES_tradnl" baseline="0" dirty="0" err="1" smtClean="0"/>
              <a:t>conocimeinto</a:t>
            </a:r>
            <a:r>
              <a:rPr lang="es-ES_tradnl" baseline="0" dirty="0" smtClean="0"/>
              <a:t> puede digitalizarse aumentarse y transmitirse con un coste cercano a cero, un bien común. (</a:t>
            </a:r>
            <a:r>
              <a:rPr lang="es-ES_tradnl" baseline="0" dirty="0" err="1" smtClean="0"/>
              <a:t>Stglitz</a:t>
            </a:r>
            <a:r>
              <a:rPr lang="es-ES_tradnl" baseline="0" dirty="0" smtClean="0"/>
              <a:t>, 1999), </a:t>
            </a:r>
          </a:p>
          <a:p>
            <a:r>
              <a:rPr lang="es-ES_tradnl" baseline="0" dirty="0" err="1" smtClean="0"/>
              <a:t>Benkler</a:t>
            </a:r>
            <a:r>
              <a:rPr lang="es-ES_tradnl" baseline="0" dirty="0" smtClean="0"/>
              <a:t> 2006, el valor del conocimiento aumenta con el número de poseedores.</a:t>
            </a:r>
            <a:endParaRPr lang="es-ES_tradnl" dirty="0"/>
          </a:p>
        </p:txBody>
      </p:sp>
      <p:sp>
        <p:nvSpPr>
          <p:cNvPr id="4" name="Marcador de número de diapositiva 3"/>
          <p:cNvSpPr>
            <a:spLocks noGrp="1"/>
          </p:cNvSpPr>
          <p:nvPr>
            <p:ph type="sldNum" sz="quarter" idx="10"/>
          </p:nvPr>
        </p:nvSpPr>
        <p:spPr/>
        <p:txBody>
          <a:bodyPr/>
          <a:lstStyle/>
          <a:p>
            <a:fld id="{3604D093-725F-9B40-A59C-25250284312D}" type="slidenum">
              <a:rPr lang="es-ES_tradnl" smtClean="0"/>
              <a:t>16</a:t>
            </a:fld>
            <a:endParaRPr lang="es-ES_tradnl"/>
          </a:p>
        </p:txBody>
      </p:sp>
    </p:spTree>
    <p:extLst>
      <p:ext uri="{BB962C8B-B14F-4D97-AF65-F5344CB8AC3E}">
        <p14:creationId xmlns:p14="http://schemas.microsoft.com/office/powerpoint/2010/main" val="2091646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3604D093-725F-9B40-A59C-25250284312D}" type="slidenum">
              <a:rPr lang="es-ES_tradnl" smtClean="0"/>
              <a:t>22</a:t>
            </a:fld>
            <a:endParaRPr lang="es-ES_tradnl"/>
          </a:p>
        </p:txBody>
      </p:sp>
    </p:spTree>
    <p:extLst>
      <p:ext uri="{BB962C8B-B14F-4D97-AF65-F5344CB8AC3E}">
        <p14:creationId xmlns:p14="http://schemas.microsoft.com/office/powerpoint/2010/main" val="1967428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3604D093-725F-9B40-A59C-25250284312D}" type="slidenum">
              <a:rPr lang="es-ES_tradnl" smtClean="0"/>
              <a:t>26</a:t>
            </a:fld>
            <a:endParaRPr lang="es-ES_tradnl"/>
          </a:p>
        </p:txBody>
      </p:sp>
    </p:spTree>
    <p:extLst>
      <p:ext uri="{BB962C8B-B14F-4D97-AF65-F5344CB8AC3E}">
        <p14:creationId xmlns:p14="http://schemas.microsoft.com/office/powerpoint/2010/main" val="1389611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3604D093-725F-9B40-A59C-25250284312D}" type="slidenum">
              <a:rPr lang="es-ES_tradnl" smtClean="0"/>
              <a:t>31</a:t>
            </a:fld>
            <a:endParaRPr lang="es-ES_tradnl"/>
          </a:p>
        </p:txBody>
      </p:sp>
    </p:spTree>
    <p:extLst>
      <p:ext uri="{BB962C8B-B14F-4D97-AF65-F5344CB8AC3E}">
        <p14:creationId xmlns:p14="http://schemas.microsoft.com/office/powerpoint/2010/main" val="1947097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_tradnl" smtClean="0"/>
              <a:t>Clic para editar título</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_tradnl"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950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489780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s-ES_tradnl" smtClean="0"/>
              <a:t>Clic para editar título</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432447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 para editar título</a:t>
            </a:r>
            <a:endParaRPr lang="en-US" dirty="0"/>
          </a:p>
        </p:txBody>
      </p:sp>
      <p:sp>
        <p:nvSpPr>
          <p:cNvPr id="3" name="Content Placeholder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1884597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_tradnl" smtClean="0"/>
              <a:t>Clic para editar título</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Date Placeholder 3"/>
          <p:cNvSpPr>
            <a:spLocks noGrp="1"/>
          </p:cNvSpPr>
          <p:nvPr>
            <p:ph type="dt" sz="half" idx="10"/>
          </p:nvPr>
        </p:nvSpPr>
        <p:spPr/>
        <p:txBody>
          <a:bodyPr/>
          <a:lstStyle/>
          <a:p>
            <a:fld id="{9796027F-7875-4030-9381-8BD8C4F21935}" type="datetimeFigureOut">
              <a:rPr lang="en-US" smtClean="0"/>
              <a:t>1/13/17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763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s-ES_tradnl" smtClean="0"/>
              <a:t>Clic para editar título</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1420868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s-ES_tradnl" smtClean="0"/>
              <a:t>Clic para editar título</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Content Placeholder 3"/>
          <p:cNvSpPr>
            <a:spLocks noGrp="1"/>
          </p:cNvSpPr>
          <p:nvPr>
            <p:ph sz="half" idx="2"/>
          </p:nvPr>
        </p:nvSpPr>
        <p:spPr>
          <a:xfrm>
            <a:off x="822960" y="2582334"/>
            <a:ext cx="3703320" cy="3286760"/>
          </a:xfr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Content Placeholder 5"/>
          <p:cNvSpPr>
            <a:spLocks noGrp="1"/>
          </p:cNvSpPr>
          <p:nvPr>
            <p:ph sz="quarter" idx="4"/>
          </p:nvPr>
        </p:nvSpPr>
        <p:spPr>
          <a:xfrm>
            <a:off x="4663440" y="2582334"/>
            <a:ext cx="3703320" cy="3286760"/>
          </a:xfr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1/13/17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52084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 para editar título</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657258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509A250-FF31-4206-8172-F9D3106AACB1}" type="datetimeFigureOut">
              <a:rPr lang="en-US" smtClean="0"/>
              <a:t>1/13/17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2030540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s-ES_tradnl" smtClean="0"/>
              <a:t>Clic para editar título</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4509A250-FF31-4206-8172-F9D3106AACB1}" type="datetimeFigureOut">
              <a:rPr lang="en-US" smtClean="0"/>
              <a:t>1/13/17</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02111984F565}" type="slidenum">
              <a:rPr lang="en-US" smtClean="0"/>
              <a:t>‹Nr.›</a:t>
            </a:fld>
            <a:endParaRPr lang="en-US" dirty="0"/>
          </a:p>
        </p:txBody>
      </p:sp>
    </p:spTree>
    <p:extLst>
      <p:ext uri="{BB962C8B-B14F-4D97-AF65-F5344CB8AC3E}">
        <p14:creationId xmlns:p14="http://schemas.microsoft.com/office/powerpoint/2010/main" val="1633784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s-ES_tradnl" smtClean="0"/>
              <a:t>Clic para editar título</a:t>
            </a:r>
            <a:endParaRPr lang="en-US" dirty="0"/>
          </a:p>
        </p:txBody>
      </p:sp>
      <p:sp>
        <p:nvSpPr>
          <p:cNvPr id="3" name="Picture Placeholder 2"/>
          <p:cNvSpPr>
            <a:spLocks noGrp="1" noChangeAspect="1"/>
          </p:cNvSpPr>
          <p:nvPr>
            <p:ph type="pic" idx="1"/>
          </p:nvPr>
        </p:nvSpPr>
        <p:spPr>
          <a:xfrm>
            <a:off x="12" y="0"/>
            <a:ext cx="9143989"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smtClean="0"/>
              <a:t>Arrastre la imagen al marcador de posición o haga clic en el icono para agregarla</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smtClean="0"/>
              <a:t>1/13/17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12877271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s-ES_tradnl" smtClean="0"/>
              <a:t>Clic para editar título</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AAD347D-5ACD-4C99-B74B-A9C85AD731AF}" type="datetimeFigureOut">
              <a:rPr lang="en-US" smtClean="0"/>
              <a:t>1/13/17</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57F1E4F-1CFF-5643-939E-02111984F565}" type="slidenum">
              <a:rPr lang="en-US" smtClean="0"/>
              <a:t>‹Nr.›</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581290"/>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gif"/><Relationship Id="rId5" Type="http://schemas.openxmlformats.org/officeDocument/2006/relationships/image" Target="../media/image6.png"/><Relationship Id="rId6"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tiff"/><Relationship Id="rId8" Type="http://schemas.openxmlformats.org/officeDocument/2006/relationships/image" Target="../media/image16.png"/><Relationship Id="rId9" Type="http://schemas.openxmlformats.org/officeDocument/2006/relationships/image" Target="../media/image17.tiff"/><Relationship Id="rId10" Type="http://schemas.openxmlformats.org/officeDocument/2006/relationships/image" Target="../media/image18.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1.png"/><Relationship Id="rId8" Type="http://schemas.openxmlformats.org/officeDocument/2006/relationships/image" Target="../media/image14.png"/><Relationship Id="rId9" Type="http://schemas.openxmlformats.org/officeDocument/2006/relationships/image" Target="../media/image27.png"/><Relationship Id="rId10" Type="http://schemas.openxmlformats.org/officeDocument/2006/relationships/image" Target="../media/image28.jpg"/><Relationship Id="rId11"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20.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3.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5.tiff"/><Relationship Id="rId5" Type="http://schemas.openxmlformats.org/officeDocument/2006/relationships/image" Target="../media/image17.tiff"/><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19.png"/><Relationship Id="rId9" Type="http://schemas.openxmlformats.org/officeDocument/2006/relationships/image" Target="../media/image32.png"/><Relationship Id="rId10" Type="http://schemas.openxmlformats.org/officeDocument/2006/relationships/image" Target="../media/image33.tiff"/></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5.tiff"/><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19.png"/><Relationship Id="rId8" Type="http://schemas.openxmlformats.org/officeDocument/2006/relationships/image" Target="../media/image17.tiff"/><Relationship Id="rId9"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hyperlink" Target="http://publicaciones.anuies.mx/revista/93/3/2/es/el-papel-de-la-difusion-cultural-y-extension-de-los-servicios-en-las"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hyperlink" Target="http://www.academyofinventors.com/pdf/top-100-universities-2015.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69864" y="1823404"/>
            <a:ext cx="8686799" cy="2497186"/>
          </a:xfrm>
        </p:spPr>
        <p:txBody>
          <a:bodyPr>
            <a:noAutofit/>
          </a:bodyPr>
          <a:lstStyle/>
          <a:p>
            <a:pPr algn="ctr">
              <a:lnSpc>
                <a:spcPct val="150000"/>
              </a:lnSpc>
            </a:pPr>
            <a:r>
              <a:rPr lang="es-ES_tradnl" sz="4000" dirty="0">
                <a:latin typeface="Helvetica Neue" charset="0"/>
                <a:ea typeface="Helvetica Neue" charset="0"/>
                <a:cs typeface="Helvetica Neue" charset="0"/>
              </a:rPr>
              <a:t>La </a:t>
            </a:r>
            <a:r>
              <a:rPr lang="es-ES_tradnl" sz="4000" dirty="0" smtClean="0">
                <a:latin typeface="Helvetica Neue" charset="0"/>
                <a:ea typeface="Helvetica Neue" charset="0"/>
                <a:cs typeface="Helvetica Neue" charset="0"/>
              </a:rPr>
              <a:t>difusión </a:t>
            </a:r>
            <a:r>
              <a:rPr lang="es-ES_tradnl" sz="4000" dirty="0">
                <a:latin typeface="Helvetica Neue" charset="0"/>
                <a:ea typeface="Helvetica Neue" charset="0"/>
                <a:cs typeface="Helvetica Neue" charset="0"/>
              </a:rPr>
              <a:t>digital de las patentes </a:t>
            </a:r>
            <a:br>
              <a:rPr lang="es-ES_tradnl" sz="4000" dirty="0">
                <a:latin typeface="Helvetica Neue" charset="0"/>
                <a:ea typeface="Helvetica Neue" charset="0"/>
                <a:cs typeface="Helvetica Neue" charset="0"/>
              </a:rPr>
            </a:br>
            <a:r>
              <a:rPr lang="es-ES_tradnl" sz="4000" dirty="0">
                <a:latin typeface="Helvetica Neue" charset="0"/>
                <a:ea typeface="Helvetica Neue" charset="0"/>
                <a:cs typeface="Helvetica Neue" charset="0"/>
              </a:rPr>
              <a:t>en las principales universidades de </a:t>
            </a:r>
            <a:r>
              <a:rPr lang="es-ES_tradnl" sz="4000" dirty="0" smtClean="0">
                <a:latin typeface="Helvetica Neue" charset="0"/>
                <a:ea typeface="Helvetica Neue" charset="0"/>
                <a:cs typeface="Helvetica Neue" charset="0"/>
              </a:rPr>
              <a:t>México </a:t>
            </a:r>
            <a:r>
              <a:rPr lang="es-ES_tradnl" sz="4000" dirty="0">
                <a:latin typeface="Helvetica Neue" charset="0"/>
                <a:ea typeface="Helvetica Neue" charset="0"/>
                <a:cs typeface="Helvetica Neue" charset="0"/>
              </a:rPr>
              <a:t>y Estados Unidos </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
        <p:nvSpPr>
          <p:cNvPr id="5" name="CuadroTexto 4"/>
          <p:cNvSpPr txBox="1"/>
          <p:nvPr/>
        </p:nvSpPr>
        <p:spPr>
          <a:xfrm>
            <a:off x="6460434" y="6415759"/>
            <a:ext cx="2782956" cy="369332"/>
          </a:xfrm>
          <a:prstGeom prst="rect">
            <a:avLst/>
          </a:prstGeom>
          <a:noFill/>
        </p:spPr>
        <p:txBody>
          <a:bodyPr wrap="square" rtlCol="0">
            <a:spAutoFit/>
          </a:bodyPr>
          <a:lstStyle/>
          <a:p>
            <a:r>
              <a:rPr lang="es-ES_tradnl" smtClean="0">
                <a:solidFill>
                  <a:schemeClr val="bg1"/>
                </a:solidFill>
              </a:rPr>
              <a:t>21 </a:t>
            </a:r>
            <a:r>
              <a:rPr lang="es-ES_tradnl" dirty="0" smtClean="0">
                <a:solidFill>
                  <a:schemeClr val="bg1"/>
                </a:solidFill>
              </a:rPr>
              <a:t>DE SEPTIEMBRE 2016</a:t>
            </a:r>
            <a:endParaRPr lang="es-ES_tradnl" dirty="0">
              <a:solidFill>
                <a:schemeClr val="bg1"/>
              </a:solidFill>
            </a:endParaRPr>
          </a:p>
        </p:txBody>
      </p:sp>
      <p:sp>
        <p:nvSpPr>
          <p:cNvPr id="7" name="CuadroTexto 6"/>
          <p:cNvSpPr txBox="1"/>
          <p:nvPr/>
        </p:nvSpPr>
        <p:spPr>
          <a:xfrm>
            <a:off x="876693" y="4591524"/>
            <a:ext cx="7979970" cy="1631216"/>
          </a:xfrm>
          <a:prstGeom prst="rect">
            <a:avLst/>
          </a:prstGeom>
          <a:noFill/>
        </p:spPr>
        <p:txBody>
          <a:bodyPr wrap="square" rtlCol="0">
            <a:spAutoFit/>
          </a:bodyPr>
          <a:lstStyle/>
          <a:p>
            <a:r>
              <a:rPr lang="es-ES_tradnl" sz="2000" dirty="0">
                <a:latin typeface="Helvetica Neue" charset="0"/>
                <a:ea typeface="Helvetica Neue" charset="0"/>
                <a:cs typeface="Helvetica Neue" charset="0"/>
              </a:rPr>
              <a:t>Presenta:</a:t>
            </a:r>
          </a:p>
          <a:p>
            <a:r>
              <a:rPr lang="es-ES_tradnl" sz="2000" dirty="0">
                <a:latin typeface="Helvetica Neue" charset="0"/>
                <a:ea typeface="Helvetica Neue" charset="0"/>
                <a:cs typeface="Helvetica Neue" charset="0"/>
              </a:rPr>
              <a:t>Ing. Biónico </a:t>
            </a:r>
            <a:r>
              <a:rPr lang="es-ES_tradnl" sz="2000" dirty="0" err="1" smtClean="0">
                <a:latin typeface="Helvetica Neue" charset="0"/>
                <a:ea typeface="Helvetica Neue" charset="0"/>
                <a:cs typeface="Helvetica Neue" charset="0"/>
              </a:rPr>
              <a:t>Hazur</a:t>
            </a:r>
            <a:r>
              <a:rPr lang="es-ES_tradnl" sz="2000" dirty="0" smtClean="0">
                <a:latin typeface="Helvetica Neue" charset="0"/>
                <a:ea typeface="Helvetica Neue" charset="0"/>
                <a:cs typeface="Helvetica Neue" charset="0"/>
              </a:rPr>
              <a:t> </a:t>
            </a:r>
            <a:r>
              <a:rPr lang="es-ES_tradnl" sz="2000" dirty="0" err="1" smtClean="0">
                <a:latin typeface="Helvetica Neue" charset="0"/>
                <a:ea typeface="Helvetica Neue" charset="0"/>
                <a:cs typeface="Helvetica Neue" charset="0"/>
              </a:rPr>
              <a:t>Sahib</a:t>
            </a:r>
            <a:r>
              <a:rPr lang="es-ES_tradnl" sz="2000" dirty="0" smtClean="0">
                <a:latin typeface="Helvetica Neue" charset="0"/>
                <a:ea typeface="Helvetica Neue" charset="0"/>
                <a:cs typeface="Helvetica Neue" charset="0"/>
              </a:rPr>
              <a:t> </a:t>
            </a:r>
            <a:r>
              <a:rPr lang="es-ES_tradnl" sz="2000" dirty="0" err="1" smtClean="0">
                <a:latin typeface="Helvetica Neue" charset="0"/>
                <a:ea typeface="Helvetica Neue" charset="0"/>
                <a:cs typeface="Helvetica Neue" charset="0"/>
              </a:rPr>
              <a:t>Socconini</a:t>
            </a:r>
            <a:r>
              <a:rPr lang="es-ES_tradnl" sz="2000" dirty="0" smtClean="0">
                <a:latin typeface="Helvetica Neue" charset="0"/>
                <a:ea typeface="Helvetica Neue" charset="0"/>
                <a:cs typeface="Helvetica Neue" charset="0"/>
              </a:rPr>
              <a:t> Alvarado</a:t>
            </a:r>
            <a:endParaRPr lang="es-ES_tradnl" sz="2000" dirty="0">
              <a:latin typeface="Helvetica Neue" charset="0"/>
              <a:ea typeface="Helvetica Neue" charset="0"/>
              <a:cs typeface="Helvetica Neue" charset="0"/>
            </a:endParaRPr>
          </a:p>
          <a:p>
            <a:endParaRPr lang="es-ES_tradnl" sz="2000" dirty="0" smtClean="0">
              <a:latin typeface="Helvetica Neue" charset="0"/>
              <a:ea typeface="Helvetica Neue" charset="0"/>
              <a:cs typeface="Helvetica Neue" charset="0"/>
            </a:endParaRPr>
          </a:p>
          <a:p>
            <a:r>
              <a:rPr lang="es-ES_tradnl" sz="2000" dirty="0" smtClean="0">
                <a:latin typeface="Helvetica Neue" charset="0"/>
                <a:ea typeface="Helvetica Neue" charset="0"/>
                <a:cs typeface="Helvetica Neue" charset="0"/>
              </a:rPr>
              <a:t>Asesor</a:t>
            </a:r>
            <a:r>
              <a:rPr lang="es-ES_tradnl" sz="2000" dirty="0">
                <a:latin typeface="Helvetica Neue" charset="0"/>
                <a:ea typeface="Helvetica Neue" charset="0"/>
                <a:cs typeface="Helvetica Neue" charset="0"/>
              </a:rPr>
              <a:t>:</a:t>
            </a:r>
          </a:p>
          <a:p>
            <a:r>
              <a:rPr lang="es-ES_tradnl" sz="2000" dirty="0" smtClean="0">
                <a:latin typeface="Helvetica Neue" charset="0"/>
                <a:ea typeface="Helvetica Neue" charset="0"/>
                <a:cs typeface="Helvetica Neue" charset="0"/>
              </a:rPr>
              <a:t>Prof. Dr</a:t>
            </a:r>
            <a:r>
              <a:rPr lang="es-ES_tradnl" sz="2000" dirty="0">
                <a:latin typeface="Helvetica Neue" charset="0"/>
                <a:ea typeface="Helvetica Neue" charset="0"/>
                <a:cs typeface="Helvetica Neue" charset="0"/>
              </a:rPr>
              <a:t>. </a:t>
            </a:r>
            <a:r>
              <a:rPr lang="es-ES_tradnl" sz="2000" dirty="0" smtClean="0">
                <a:latin typeface="Helvetica Neue" charset="0"/>
                <a:ea typeface="Helvetica Neue" charset="0"/>
                <a:cs typeface="Helvetica Neue" charset="0"/>
              </a:rPr>
              <a:t>Manuel Soria López</a:t>
            </a:r>
            <a:endParaRPr lang="es-ES_tradnl" sz="2000" dirty="0">
              <a:latin typeface="Helvetica Neue" charset="0"/>
              <a:ea typeface="Helvetica Neue" charset="0"/>
              <a:cs typeface="Helvetica Neue" charset="0"/>
            </a:endParaRPr>
          </a:p>
        </p:txBody>
      </p:sp>
    </p:spTree>
    <p:extLst>
      <p:ext uri="{BB962C8B-B14F-4D97-AF65-F5344CB8AC3E}">
        <p14:creationId xmlns:p14="http://schemas.microsoft.com/office/powerpoint/2010/main" val="115299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37" y="835064"/>
            <a:ext cx="8569324" cy="535281"/>
          </a:xfrm>
        </p:spPr>
        <p:txBody>
          <a:bodyPr>
            <a:normAutofit/>
          </a:bodyPr>
          <a:lstStyle/>
          <a:p>
            <a:r>
              <a:rPr lang="es-ES_tradnl" sz="3000" dirty="0" smtClean="0">
                <a:latin typeface="Helvetica Neue" charset="0"/>
                <a:ea typeface="Helvetica Neue" charset="0"/>
                <a:cs typeface="Helvetica Neue" charset="0"/>
              </a:rPr>
              <a:t>(2)Repositorios Institucionales.</a:t>
            </a:r>
            <a:endParaRPr lang="es-ES_tradnl" sz="30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515" y="1370345"/>
            <a:ext cx="8518968" cy="4866942"/>
          </a:xfrm>
          <a:prstGeom prst="rect">
            <a:avLst/>
          </a:prstGeom>
        </p:spPr>
      </p:pic>
      <p:sp>
        <p:nvSpPr>
          <p:cNvPr id="7" name="CuadroTexto 6"/>
          <p:cNvSpPr txBox="1"/>
          <p:nvPr/>
        </p:nvSpPr>
        <p:spPr>
          <a:xfrm>
            <a:off x="312515" y="6350696"/>
            <a:ext cx="2914779" cy="323165"/>
          </a:xfrm>
          <a:prstGeom prst="rect">
            <a:avLst/>
          </a:prstGeom>
          <a:noFill/>
        </p:spPr>
        <p:txBody>
          <a:bodyPr wrap="square" rtlCol="0">
            <a:spAutoFit/>
          </a:bodyPr>
          <a:lstStyle/>
          <a:p>
            <a:r>
              <a:rPr lang="es-ES_tradnl" sz="1500" dirty="0" smtClean="0">
                <a:latin typeface="Helvetica Neue" charset="0"/>
                <a:ea typeface="Helvetica Neue" charset="0"/>
                <a:cs typeface="Helvetica Neue" charset="0"/>
              </a:rPr>
              <a:t>Fuente: </a:t>
            </a:r>
            <a:r>
              <a:rPr lang="es-ES_tradnl" sz="1500" smtClean="0">
                <a:latin typeface="Helvetica Neue" charset="0"/>
                <a:ea typeface="Helvetica Neue" charset="0"/>
                <a:cs typeface="Helvetica Neue" charset="0"/>
              </a:rPr>
              <a:t>www.repository66.org</a:t>
            </a:r>
            <a:r>
              <a:rPr lang="es-ES_tradnl" sz="1500" dirty="0" smtClean="0">
                <a:latin typeface="Helvetica Neue" charset="0"/>
                <a:ea typeface="Helvetica Neue" charset="0"/>
                <a:cs typeface="Helvetica Neue" charset="0"/>
              </a:rPr>
              <a:t>  </a:t>
            </a:r>
            <a:endParaRPr lang="es-ES_tradnl" sz="1500" dirty="0">
              <a:latin typeface="Helvetica Neue" charset="0"/>
              <a:ea typeface="Helvetica Neue" charset="0"/>
              <a:cs typeface="Helvetica Neue" charset="0"/>
            </a:endParaRPr>
          </a:p>
        </p:txBody>
      </p:sp>
    </p:spTree>
    <p:extLst>
      <p:ext uri="{BB962C8B-B14F-4D97-AF65-F5344CB8AC3E}">
        <p14:creationId xmlns:p14="http://schemas.microsoft.com/office/powerpoint/2010/main" val="2944121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429"/>
            <a:ext cx="9144000" cy="5509642"/>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1" cy="792546"/>
          </a:xfrm>
          <a:prstGeom prst="rect">
            <a:avLst/>
          </a:prstGeom>
        </p:spPr>
      </p:pic>
      <p:sp>
        <p:nvSpPr>
          <p:cNvPr id="10" name="CuadroTexto 9"/>
          <p:cNvSpPr txBox="1"/>
          <p:nvPr/>
        </p:nvSpPr>
        <p:spPr>
          <a:xfrm>
            <a:off x="287338" y="6373906"/>
            <a:ext cx="1488141" cy="369332"/>
          </a:xfrm>
          <a:prstGeom prst="rect">
            <a:avLst/>
          </a:prstGeom>
          <a:noFill/>
        </p:spPr>
        <p:txBody>
          <a:bodyPr wrap="square" rtlCol="0">
            <a:spAutoFit/>
          </a:bodyPr>
          <a:lstStyle/>
          <a:p>
            <a:r>
              <a:rPr lang="es-ES_tradnl" smtClean="0"/>
              <a:t>(León,2016)</a:t>
            </a:r>
            <a:endParaRPr lang="es-ES_tradnl" dirty="0"/>
          </a:p>
        </p:txBody>
      </p:sp>
    </p:spTree>
    <p:extLst>
      <p:ext uri="{BB962C8B-B14F-4D97-AF65-F5344CB8AC3E}">
        <p14:creationId xmlns:p14="http://schemas.microsoft.com/office/powerpoint/2010/main" val="18366755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pPr algn="ctr"/>
            <a:r>
              <a:rPr lang="es-ES_tradnl" sz="3200" dirty="0" smtClean="0">
                <a:latin typeface="Helvetica Neue" charset="0"/>
                <a:ea typeface="Helvetica Neue" charset="0"/>
                <a:cs typeface="Helvetica Neue" charset="0"/>
              </a:rPr>
              <a:t>(4)Oficinas de Propiedad Intelectual y </a:t>
            </a:r>
            <a:br>
              <a:rPr lang="es-ES_tradnl" sz="3200" dirty="0" smtClean="0">
                <a:latin typeface="Helvetica Neue" charset="0"/>
                <a:ea typeface="Helvetica Neue" charset="0"/>
                <a:cs typeface="Helvetica Neue" charset="0"/>
              </a:rPr>
            </a:br>
            <a:r>
              <a:rPr lang="es-ES_tradnl" sz="3200" dirty="0" smtClean="0">
                <a:latin typeface="Helvetica Neue" charset="0"/>
                <a:ea typeface="Helvetica Neue" charset="0"/>
                <a:cs typeface="Helvetica Neue" charset="0"/>
              </a:rPr>
              <a:t>Transferencia de Tecnología</a:t>
            </a:r>
            <a:endParaRPr lang="es-ES_tradnl" sz="3200" dirty="0"/>
          </a:p>
        </p:txBody>
      </p:sp>
      <p:sp>
        <p:nvSpPr>
          <p:cNvPr id="5" name="Marcador de contenido 4"/>
          <p:cNvSpPr>
            <a:spLocks noGrp="1"/>
          </p:cNvSpPr>
          <p:nvPr>
            <p:ph idx="1"/>
          </p:nvPr>
        </p:nvSpPr>
        <p:spPr/>
        <p:txBody>
          <a:bodyPr>
            <a:normAutofit/>
          </a:bodyPr>
          <a:lstStyle/>
          <a:p>
            <a:pPr marL="0" indent="0">
              <a:buNone/>
            </a:pPr>
            <a:r>
              <a:rPr lang="es-ES_tradnl" sz="2500" dirty="0" smtClean="0"/>
              <a:t> Antecedentes:</a:t>
            </a:r>
          </a:p>
          <a:p>
            <a:pPr>
              <a:buFont typeface="Wingdings" charset="2"/>
              <a:buChar char="ü"/>
            </a:pPr>
            <a:r>
              <a:rPr lang="es-ES_tradnl" sz="2500" dirty="0" err="1" smtClean="0"/>
              <a:t>Research</a:t>
            </a:r>
            <a:r>
              <a:rPr lang="es-ES_tradnl" sz="2500" dirty="0" smtClean="0"/>
              <a:t> </a:t>
            </a:r>
            <a:r>
              <a:rPr lang="es-ES_tradnl" sz="2500" dirty="0" err="1"/>
              <a:t>Corporation</a:t>
            </a:r>
            <a:r>
              <a:rPr lang="es-ES_tradnl" sz="2500" dirty="0"/>
              <a:t> </a:t>
            </a:r>
            <a:r>
              <a:rPr lang="es-ES_tradnl" sz="2500" dirty="0" err="1"/>
              <a:t>for</a:t>
            </a:r>
            <a:r>
              <a:rPr lang="es-ES_tradnl" sz="2500" dirty="0"/>
              <a:t> </a:t>
            </a:r>
            <a:r>
              <a:rPr lang="es-ES_tradnl" sz="2500" dirty="0" err="1"/>
              <a:t>Science</a:t>
            </a:r>
            <a:r>
              <a:rPr lang="es-ES_tradnl" sz="2500" dirty="0"/>
              <a:t> </a:t>
            </a:r>
            <a:r>
              <a:rPr lang="es-ES_tradnl" sz="2500" dirty="0" err="1"/>
              <a:t>Advancement</a:t>
            </a:r>
            <a:r>
              <a:rPr lang="es-ES_tradnl" sz="2500" dirty="0"/>
              <a:t> (RCSA), funda en 1912 Frederick Gardner </a:t>
            </a:r>
            <a:r>
              <a:rPr lang="es-ES_tradnl" sz="2500" dirty="0" err="1" smtClean="0"/>
              <a:t>Cottrell</a:t>
            </a:r>
            <a:r>
              <a:rPr lang="es-ES_tradnl" sz="2500" dirty="0" smtClean="0"/>
              <a:t>.</a:t>
            </a:r>
          </a:p>
          <a:p>
            <a:pPr>
              <a:buFont typeface="Wingdings" charset="2"/>
              <a:buChar char="ü"/>
            </a:pPr>
            <a:r>
              <a:rPr lang="es-ES_tradnl" sz="2500" dirty="0"/>
              <a:t>En 1926 la Universidad de California</a:t>
            </a:r>
            <a:endParaRPr lang="es-ES_tradnl" sz="2500" dirty="0" smtClean="0"/>
          </a:p>
          <a:p>
            <a:pPr>
              <a:buFont typeface="Wingdings" charset="2"/>
              <a:buChar char="ü"/>
            </a:pPr>
            <a:r>
              <a:rPr lang="es-ES_tradnl" sz="2500" dirty="0" smtClean="0"/>
              <a:t>Oficina de la Sociedad </a:t>
            </a:r>
            <a:r>
              <a:rPr lang="es-ES_tradnl" sz="2500" dirty="0" err="1" smtClean="0"/>
              <a:t>Fraunhofer</a:t>
            </a:r>
            <a:r>
              <a:rPr lang="es-ES_tradnl" sz="2500" dirty="0" smtClean="0"/>
              <a:t> en Alemania fundada en 1952.</a:t>
            </a:r>
          </a:p>
          <a:p>
            <a:pPr>
              <a:buFont typeface="Wingdings" charset="2"/>
              <a:buChar char="ü"/>
            </a:pPr>
            <a:r>
              <a:rPr lang="es-ES_tradnl" sz="2500" dirty="0" smtClean="0"/>
              <a:t>En 2010 </a:t>
            </a:r>
            <a:r>
              <a:rPr lang="es-ES_tradnl" sz="2500" dirty="0" err="1" smtClean="0"/>
              <a:t>Conacyt</a:t>
            </a:r>
            <a:r>
              <a:rPr lang="es-ES_tradnl" sz="2500" dirty="0" smtClean="0"/>
              <a:t> lanza el Programa de Creación de Oficinas de Transferencia de Conocimiento (OTC).</a:t>
            </a:r>
            <a:endParaRPr lang="es-ES_tradnl" sz="25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
        <p:nvSpPr>
          <p:cNvPr id="7" name="CuadroTexto 6"/>
          <p:cNvSpPr txBox="1"/>
          <p:nvPr/>
        </p:nvSpPr>
        <p:spPr>
          <a:xfrm>
            <a:off x="312515" y="6350696"/>
            <a:ext cx="2914779" cy="323165"/>
          </a:xfrm>
          <a:prstGeom prst="rect">
            <a:avLst/>
          </a:prstGeom>
          <a:noFill/>
        </p:spPr>
        <p:txBody>
          <a:bodyPr wrap="square" rtlCol="0">
            <a:spAutoFit/>
          </a:bodyPr>
          <a:lstStyle/>
          <a:p>
            <a:r>
              <a:rPr lang="es-ES_tradnl" sz="1500" dirty="0" smtClean="0">
                <a:latin typeface="Helvetica Neue" charset="0"/>
                <a:ea typeface="Helvetica Neue" charset="0"/>
                <a:cs typeface="Helvetica Neue" charset="0"/>
              </a:rPr>
              <a:t>Fuente: </a:t>
            </a:r>
            <a:r>
              <a:rPr lang="es-ES_tradnl" sz="1500" smtClean="0">
                <a:latin typeface="Helvetica Neue" charset="0"/>
                <a:ea typeface="Helvetica Neue" charset="0"/>
                <a:cs typeface="Helvetica Neue" charset="0"/>
              </a:rPr>
              <a:t>www.repository66.org</a:t>
            </a:r>
            <a:r>
              <a:rPr lang="es-ES_tradnl" sz="1500" dirty="0" smtClean="0">
                <a:latin typeface="Helvetica Neue" charset="0"/>
                <a:ea typeface="Helvetica Neue" charset="0"/>
                <a:cs typeface="Helvetica Neue" charset="0"/>
              </a:rPr>
              <a:t>  </a:t>
            </a:r>
            <a:endParaRPr lang="es-ES_tradnl" sz="1500" dirty="0">
              <a:latin typeface="Helvetica Neue" charset="0"/>
              <a:ea typeface="Helvetica Neue" charset="0"/>
              <a:cs typeface="Helvetica Neue" charset="0"/>
            </a:endParaRPr>
          </a:p>
        </p:txBody>
      </p:sp>
    </p:spTree>
    <p:extLst>
      <p:ext uri="{BB962C8B-B14F-4D97-AF65-F5344CB8AC3E}">
        <p14:creationId xmlns:p14="http://schemas.microsoft.com/office/powerpoint/2010/main" val="5718222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pPr algn="ctr"/>
            <a:r>
              <a:rPr lang="es-ES_tradnl" sz="3200" dirty="0" smtClean="0">
                <a:latin typeface="Helvetica Neue" charset="0"/>
                <a:ea typeface="Helvetica Neue" charset="0"/>
                <a:cs typeface="Helvetica Neue" charset="0"/>
              </a:rPr>
              <a:t>(4)Oficinas de Propiedad Intelectual y </a:t>
            </a:r>
            <a:br>
              <a:rPr lang="es-ES_tradnl" sz="3200" dirty="0" smtClean="0">
                <a:latin typeface="Helvetica Neue" charset="0"/>
                <a:ea typeface="Helvetica Neue" charset="0"/>
                <a:cs typeface="Helvetica Neue" charset="0"/>
              </a:rPr>
            </a:br>
            <a:r>
              <a:rPr lang="es-ES_tradnl" sz="3200" dirty="0" smtClean="0">
                <a:latin typeface="Helvetica Neue" charset="0"/>
                <a:ea typeface="Helvetica Neue" charset="0"/>
                <a:cs typeface="Helvetica Neue" charset="0"/>
              </a:rPr>
              <a:t>Transferencia de Tecnología (OPITT)</a:t>
            </a:r>
            <a:endParaRPr lang="es-ES_tradnl" sz="32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
        <p:nvSpPr>
          <p:cNvPr id="7" name="CuadroTexto 6"/>
          <p:cNvSpPr txBox="1"/>
          <p:nvPr/>
        </p:nvSpPr>
        <p:spPr>
          <a:xfrm>
            <a:off x="312515" y="6350696"/>
            <a:ext cx="3251300" cy="400110"/>
          </a:xfrm>
          <a:prstGeom prst="rect">
            <a:avLst/>
          </a:prstGeom>
          <a:noFill/>
        </p:spPr>
        <p:txBody>
          <a:bodyPr wrap="square" rtlCol="0">
            <a:spAutoFit/>
          </a:bodyPr>
          <a:lstStyle/>
          <a:p>
            <a:r>
              <a:rPr lang="es-ES_tradnl" sz="2000" dirty="0" smtClean="0">
                <a:latin typeface="Helvetica Neue" charset="0"/>
                <a:ea typeface="Helvetica Neue" charset="0"/>
                <a:cs typeface="Helvetica Neue" charset="0"/>
              </a:rPr>
              <a:t>Fuente: (SE, 2011</a:t>
            </a:r>
            <a:r>
              <a:rPr lang="es-ES_tradnl" sz="1500" dirty="0" smtClean="0">
                <a:latin typeface="Helvetica Neue" charset="0"/>
                <a:ea typeface="Helvetica Neue" charset="0"/>
                <a:cs typeface="Helvetica Neue" charset="0"/>
              </a:rPr>
              <a:t>)  </a:t>
            </a:r>
            <a:endParaRPr lang="es-ES_tradnl" sz="1500" dirty="0">
              <a:latin typeface="Helvetica Neue" charset="0"/>
              <a:ea typeface="Helvetica Neue" charset="0"/>
              <a:cs typeface="Helvetica Neue" charset="0"/>
            </a:endParaRPr>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36" y="1812793"/>
            <a:ext cx="8569325" cy="3159389"/>
          </a:xfrm>
          <a:prstGeom prst="rect">
            <a:avLst/>
          </a:prstGeom>
        </p:spPr>
      </p:pic>
      <p:sp>
        <p:nvSpPr>
          <p:cNvPr id="10" name="CuadroTexto 9"/>
          <p:cNvSpPr txBox="1"/>
          <p:nvPr/>
        </p:nvSpPr>
        <p:spPr>
          <a:xfrm>
            <a:off x="312515" y="4990793"/>
            <a:ext cx="8544145" cy="1246495"/>
          </a:xfrm>
          <a:prstGeom prst="rect">
            <a:avLst/>
          </a:prstGeom>
          <a:noFill/>
        </p:spPr>
        <p:txBody>
          <a:bodyPr wrap="square" rtlCol="0">
            <a:spAutoFit/>
          </a:bodyPr>
          <a:lstStyle/>
          <a:p>
            <a:pPr algn="just"/>
            <a:r>
              <a:rPr lang="es-ES_tradnl" sz="2500" dirty="0" smtClean="0"/>
              <a:t>La funciones de la OTC</a:t>
            </a:r>
            <a:r>
              <a:rPr lang="es-ES_tradnl" sz="2500" dirty="0"/>
              <a:t> </a:t>
            </a:r>
            <a:r>
              <a:rPr lang="es-ES_tradnl" sz="2500" dirty="0" smtClean="0"/>
              <a:t>incluyen la protección y comercialización de la PI de la universidad, además de promover y difundir la difusión tecnológica (Siegel,2003).</a:t>
            </a:r>
            <a:endParaRPr lang="es-ES_tradnl" sz="2500" dirty="0"/>
          </a:p>
        </p:txBody>
      </p:sp>
    </p:spTree>
    <p:extLst>
      <p:ext uri="{BB962C8B-B14F-4D97-AF65-F5344CB8AC3E}">
        <p14:creationId xmlns:p14="http://schemas.microsoft.com/office/powerpoint/2010/main" val="9035970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36" y="792546"/>
            <a:ext cx="8569325" cy="2884300"/>
          </a:xfrm>
        </p:spPr>
        <p:txBody>
          <a:bodyPr>
            <a:normAutofit/>
          </a:bodyPr>
          <a:lstStyle/>
          <a:p>
            <a:r>
              <a:rPr lang="es-ES_tradnl" dirty="0" smtClean="0">
                <a:latin typeface="Helvetica Neue" charset="0"/>
                <a:ea typeface="Helvetica Neue" charset="0"/>
                <a:cs typeface="Helvetica Neue" charset="0"/>
              </a:rPr>
              <a:t>III. </a:t>
            </a:r>
            <a:r>
              <a:rPr lang="es-ES_tradnl" dirty="0">
                <a:latin typeface="Helvetica Neue" charset="0"/>
                <a:ea typeface="Helvetica Neue" charset="0"/>
                <a:cs typeface="Helvetica Neue" charset="0"/>
              </a:rPr>
              <a:t>Antecedentes de la difusión digital de conocimiento científico y tecnológico </a:t>
            </a:r>
            <a:endParaRPr lang="es-ES_tradnl"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
        <p:nvSpPr>
          <p:cNvPr id="4" name="CuadroTexto 3"/>
          <p:cNvSpPr txBox="1"/>
          <p:nvPr/>
        </p:nvSpPr>
        <p:spPr>
          <a:xfrm>
            <a:off x="287336" y="4317357"/>
            <a:ext cx="7803366" cy="1015663"/>
          </a:xfrm>
          <a:prstGeom prst="rect">
            <a:avLst/>
          </a:prstGeom>
          <a:noFill/>
        </p:spPr>
        <p:txBody>
          <a:bodyPr wrap="square" rtlCol="0">
            <a:spAutoFit/>
          </a:bodyPr>
          <a:lstStyle/>
          <a:p>
            <a:pPr>
              <a:lnSpc>
                <a:spcPct val="150000"/>
              </a:lnSpc>
            </a:pPr>
            <a:r>
              <a:rPr lang="es-ES_tradnl" sz="2000" dirty="0">
                <a:latin typeface="Helvetica Neue" charset="0"/>
                <a:ea typeface="Helvetica Neue" charset="0"/>
                <a:cs typeface="Helvetica Neue" charset="0"/>
              </a:rPr>
              <a:t>(1) Antecedentes del acceso abierto;</a:t>
            </a:r>
            <a:br>
              <a:rPr lang="es-ES_tradnl" sz="2000" dirty="0">
                <a:latin typeface="Helvetica Neue" charset="0"/>
                <a:ea typeface="Helvetica Neue" charset="0"/>
                <a:cs typeface="Helvetica Neue" charset="0"/>
              </a:rPr>
            </a:br>
            <a:r>
              <a:rPr lang="es-ES_tradnl" sz="2000" dirty="0">
                <a:latin typeface="Helvetica Neue" charset="0"/>
                <a:ea typeface="Helvetica Neue" charset="0"/>
                <a:cs typeface="Helvetica Neue" charset="0"/>
              </a:rPr>
              <a:t>(2)Antecedentes de la difusión digital en universidades mexicanas.</a:t>
            </a:r>
            <a:endParaRPr lang="es-ES_tradnl" sz="2000" dirty="0"/>
          </a:p>
        </p:txBody>
      </p:sp>
    </p:spTree>
    <p:extLst>
      <p:ext uri="{BB962C8B-B14F-4D97-AF65-F5344CB8AC3E}">
        <p14:creationId xmlns:p14="http://schemas.microsoft.com/office/powerpoint/2010/main" val="18015776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37" y="835064"/>
            <a:ext cx="8569324" cy="899951"/>
          </a:xfrm>
        </p:spPr>
        <p:txBody>
          <a:bodyPr>
            <a:noAutofit/>
          </a:bodyPr>
          <a:lstStyle/>
          <a:p>
            <a:pPr algn="ctr"/>
            <a:r>
              <a:rPr lang="es-ES_tradnl" sz="4000" dirty="0" smtClean="0">
                <a:latin typeface="Helvetica Neue" charset="0"/>
                <a:ea typeface="Helvetica Neue" charset="0"/>
                <a:cs typeface="Helvetica Neue" charset="0"/>
              </a:rPr>
              <a:t>(1</a:t>
            </a:r>
            <a:r>
              <a:rPr lang="es-ES_tradnl" sz="4000" dirty="0">
                <a:latin typeface="Helvetica Neue" charset="0"/>
                <a:ea typeface="Helvetica Neue" charset="0"/>
                <a:cs typeface="Helvetica Neue" charset="0"/>
              </a:rPr>
              <a:t>) Antecedentes del acceso </a:t>
            </a:r>
            <a:r>
              <a:rPr lang="es-ES_tradnl" sz="4000" dirty="0" smtClean="0">
                <a:latin typeface="Helvetica Neue" charset="0"/>
                <a:ea typeface="Helvetica Neue" charset="0"/>
                <a:cs typeface="Helvetica Neue" charset="0"/>
              </a:rPr>
              <a:t>abierto</a:t>
            </a:r>
            <a:endParaRPr lang="es-ES_tradnl" sz="4000"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
        <p:nvSpPr>
          <p:cNvPr id="7" name="CuadroTexto 6"/>
          <p:cNvSpPr txBox="1"/>
          <p:nvPr/>
        </p:nvSpPr>
        <p:spPr>
          <a:xfrm>
            <a:off x="312515" y="6350696"/>
            <a:ext cx="2914779" cy="323165"/>
          </a:xfrm>
          <a:prstGeom prst="rect">
            <a:avLst/>
          </a:prstGeom>
          <a:noFill/>
        </p:spPr>
        <p:txBody>
          <a:bodyPr wrap="square" rtlCol="0">
            <a:spAutoFit/>
          </a:bodyPr>
          <a:lstStyle/>
          <a:p>
            <a:r>
              <a:rPr lang="es-ES_tradnl" sz="1500" dirty="0" smtClean="0">
                <a:latin typeface="Helvetica Neue" charset="0"/>
                <a:ea typeface="Helvetica Neue" charset="0"/>
                <a:cs typeface="Helvetica Neue" charset="0"/>
              </a:rPr>
              <a:t>Fuente: </a:t>
            </a:r>
            <a:r>
              <a:rPr lang="es-ES_tradnl" sz="1500" smtClean="0">
                <a:latin typeface="Helvetica Neue" charset="0"/>
                <a:ea typeface="Helvetica Neue" charset="0"/>
                <a:cs typeface="Helvetica Neue" charset="0"/>
              </a:rPr>
              <a:t>www.repository66.org</a:t>
            </a:r>
            <a:r>
              <a:rPr lang="es-ES_tradnl" sz="1500" dirty="0" smtClean="0">
                <a:latin typeface="Helvetica Neue" charset="0"/>
                <a:ea typeface="Helvetica Neue" charset="0"/>
                <a:cs typeface="Helvetica Neue" charset="0"/>
              </a:rPr>
              <a:t>  </a:t>
            </a:r>
            <a:endParaRPr lang="es-ES_tradnl" sz="1500" dirty="0">
              <a:latin typeface="Helvetica Neue" charset="0"/>
              <a:ea typeface="Helvetica Neue" charset="0"/>
              <a:cs typeface="Helvetica Neue" charset="0"/>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8084" y="2042605"/>
            <a:ext cx="4635500" cy="1333500"/>
          </a:xfrm>
          <a:prstGeom prst="rect">
            <a:avLst/>
          </a:prstGeom>
        </p:spPr>
      </p:pic>
      <p:sp>
        <p:nvSpPr>
          <p:cNvPr id="6" name="CuadroTexto 5"/>
          <p:cNvSpPr txBox="1"/>
          <p:nvPr/>
        </p:nvSpPr>
        <p:spPr>
          <a:xfrm>
            <a:off x="4572000" y="3493477"/>
            <a:ext cx="4081584" cy="861774"/>
          </a:xfrm>
          <a:prstGeom prst="rect">
            <a:avLst/>
          </a:prstGeom>
          <a:noFill/>
        </p:spPr>
        <p:txBody>
          <a:bodyPr wrap="square" rtlCol="0">
            <a:spAutoFit/>
          </a:bodyPr>
          <a:lstStyle/>
          <a:p>
            <a:r>
              <a:rPr lang="es-ES_tradnl" sz="2500" dirty="0" smtClean="0"/>
              <a:t>En el 2001, 30,000 científicos firmaron acuerdo.</a:t>
            </a:r>
            <a:endParaRPr lang="es-ES_tradnl" sz="2500" dirty="0"/>
          </a:p>
        </p:txBody>
      </p:sp>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8547" y="5074720"/>
            <a:ext cx="2578100" cy="965200"/>
          </a:xfrm>
          <a:prstGeom prst="rect">
            <a:avLst/>
          </a:prstGeom>
        </p:spPr>
      </p:pic>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8184" y="1931986"/>
            <a:ext cx="1828800" cy="2336800"/>
          </a:xfrm>
          <a:prstGeom prst="rect">
            <a:avLst/>
          </a:prstGeom>
        </p:spPr>
      </p:pic>
      <p:sp>
        <p:nvSpPr>
          <p:cNvPr id="10" name="CuadroTexto 9"/>
          <p:cNvSpPr txBox="1"/>
          <p:nvPr/>
        </p:nvSpPr>
        <p:spPr>
          <a:xfrm>
            <a:off x="483698" y="4388807"/>
            <a:ext cx="3534386" cy="375138"/>
          </a:xfrm>
          <a:prstGeom prst="rect">
            <a:avLst/>
          </a:prstGeom>
          <a:noFill/>
        </p:spPr>
        <p:txBody>
          <a:bodyPr wrap="square" rtlCol="0">
            <a:spAutoFit/>
          </a:bodyPr>
          <a:lstStyle/>
          <a:p>
            <a:r>
              <a:rPr lang="es-ES_tradnl" dirty="0" smtClean="0"/>
              <a:t>La declaración de Budapest en 2002</a:t>
            </a:r>
            <a:endParaRPr lang="es-ES_tradnl" dirty="0"/>
          </a:p>
        </p:txBody>
      </p:sp>
      <p:sp>
        <p:nvSpPr>
          <p:cNvPr id="11" name="CuadroTexto 10"/>
          <p:cNvSpPr txBox="1"/>
          <p:nvPr/>
        </p:nvSpPr>
        <p:spPr>
          <a:xfrm>
            <a:off x="5696647" y="5393589"/>
            <a:ext cx="2108200" cy="646331"/>
          </a:xfrm>
          <a:prstGeom prst="rect">
            <a:avLst/>
          </a:prstGeom>
          <a:noFill/>
        </p:spPr>
        <p:txBody>
          <a:bodyPr wrap="square" rtlCol="0">
            <a:spAutoFit/>
          </a:bodyPr>
          <a:lstStyle/>
          <a:p>
            <a:r>
              <a:rPr lang="es-ES_tradnl" dirty="0" smtClean="0"/>
              <a:t>2003</a:t>
            </a:r>
            <a:r>
              <a:rPr lang="es-ES_tradnl" dirty="0"/>
              <a:t>, </a:t>
            </a:r>
            <a:r>
              <a:rPr lang="es-ES_tradnl" dirty="0" err="1"/>
              <a:t>University</a:t>
            </a:r>
            <a:r>
              <a:rPr lang="es-ES_tradnl" dirty="0"/>
              <a:t> of </a:t>
            </a:r>
            <a:r>
              <a:rPr lang="es-ES_tradnl" dirty="0" err="1"/>
              <a:t>Nottingham</a:t>
            </a:r>
            <a:r>
              <a:rPr lang="es-ES_tradnl" dirty="0"/>
              <a:t>.</a:t>
            </a:r>
          </a:p>
        </p:txBody>
      </p:sp>
    </p:spTree>
    <p:extLst>
      <p:ext uri="{BB962C8B-B14F-4D97-AF65-F5344CB8AC3E}">
        <p14:creationId xmlns:p14="http://schemas.microsoft.com/office/powerpoint/2010/main" val="15956074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37" y="928849"/>
            <a:ext cx="8569324" cy="899951"/>
          </a:xfrm>
        </p:spPr>
        <p:txBody>
          <a:bodyPr>
            <a:noAutofit/>
          </a:bodyPr>
          <a:lstStyle/>
          <a:p>
            <a:pPr algn="ctr"/>
            <a:r>
              <a:rPr lang="es-ES_tradnl" sz="3500" dirty="0">
                <a:latin typeface="Helvetica Neue" charset="0"/>
                <a:ea typeface="Helvetica Neue" charset="0"/>
                <a:cs typeface="Helvetica Neue" charset="0"/>
              </a:rPr>
              <a:t>(2)Antecedentes de la difusión digital en universidades mexicanas</a:t>
            </a:r>
            <a:endParaRPr lang="es-ES_tradnl" sz="3500"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
        <p:nvSpPr>
          <p:cNvPr id="7" name="CuadroTexto 6"/>
          <p:cNvSpPr txBox="1"/>
          <p:nvPr/>
        </p:nvSpPr>
        <p:spPr>
          <a:xfrm>
            <a:off x="312515" y="6350696"/>
            <a:ext cx="2914779" cy="323165"/>
          </a:xfrm>
          <a:prstGeom prst="rect">
            <a:avLst/>
          </a:prstGeom>
          <a:noFill/>
        </p:spPr>
        <p:txBody>
          <a:bodyPr wrap="square" rtlCol="0">
            <a:spAutoFit/>
          </a:bodyPr>
          <a:lstStyle/>
          <a:p>
            <a:r>
              <a:rPr lang="es-ES_tradnl" sz="1500" dirty="0" smtClean="0">
                <a:latin typeface="Helvetica Neue" charset="0"/>
                <a:ea typeface="Helvetica Neue" charset="0"/>
                <a:cs typeface="Helvetica Neue" charset="0"/>
              </a:rPr>
              <a:t>Fuente: </a:t>
            </a:r>
            <a:r>
              <a:rPr lang="es-ES_tradnl" sz="1500" smtClean="0">
                <a:latin typeface="Helvetica Neue" charset="0"/>
                <a:ea typeface="Helvetica Neue" charset="0"/>
                <a:cs typeface="Helvetica Neue" charset="0"/>
              </a:rPr>
              <a:t>www.repository66.org</a:t>
            </a:r>
            <a:r>
              <a:rPr lang="es-ES_tradnl" sz="1500" dirty="0" smtClean="0">
                <a:latin typeface="Helvetica Neue" charset="0"/>
                <a:ea typeface="Helvetica Neue" charset="0"/>
                <a:cs typeface="Helvetica Neue" charset="0"/>
              </a:rPr>
              <a:t>  </a:t>
            </a:r>
            <a:endParaRPr lang="es-ES_tradnl" sz="1500" dirty="0">
              <a:latin typeface="Helvetica Neue" charset="0"/>
              <a:ea typeface="Helvetica Neue" charset="0"/>
              <a:cs typeface="Helvetica Neue" charset="0"/>
            </a:endParaRP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757" y="2362201"/>
            <a:ext cx="1956943" cy="1956943"/>
          </a:xfrm>
          <a:prstGeom prst="rect">
            <a:avLst/>
          </a:prstGeom>
        </p:spPr>
      </p:pic>
      <p:sp>
        <p:nvSpPr>
          <p:cNvPr id="5" name="CuadroTexto 4"/>
          <p:cNvSpPr txBox="1"/>
          <p:nvPr/>
        </p:nvSpPr>
        <p:spPr>
          <a:xfrm>
            <a:off x="287337" y="4306474"/>
            <a:ext cx="2567585" cy="1246495"/>
          </a:xfrm>
          <a:prstGeom prst="rect">
            <a:avLst/>
          </a:prstGeom>
          <a:noFill/>
        </p:spPr>
        <p:txBody>
          <a:bodyPr wrap="square" rtlCol="0">
            <a:spAutoFit/>
          </a:bodyPr>
          <a:lstStyle/>
          <a:p>
            <a:pPr algn="ctr"/>
            <a:r>
              <a:rPr lang="es-ES_tradnl" sz="2500" dirty="0" smtClean="0"/>
              <a:t>1989</a:t>
            </a:r>
          </a:p>
          <a:p>
            <a:pPr algn="ctr"/>
            <a:r>
              <a:rPr lang="es-ES_tradnl" sz="2500" dirty="0" err="1" smtClean="0"/>
              <a:t>Satelite</a:t>
            </a:r>
            <a:r>
              <a:rPr lang="es-ES_tradnl" sz="2500" dirty="0" smtClean="0"/>
              <a:t> Morelos 1</a:t>
            </a:r>
          </a:p>
          <a:p>
            <a:pPr algn="ctr"/>
            <a:r>
              <a:rPr lang="es-ES_tradnl" sz="2500" dirty="0" smtClean="0"/>
              <a:t>IP 132.248.1</a:t>
            </a:r>
            <a:endParaRPr lang="es-ES_tradnl" sz="2500" dirty="0"/>
          </a:p>
        </p:txBody>
      </p:sp>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7294" y="2335824"/>
            <a:ext cx="2158378" cy="2158378"/>
          </a:xfrm>
          <a:prstGeom prst="rect">
            <a:avLst/>
          </a:prstGeom>
        </p:spPr>
      </p:pic>
      <p:sp>
        <p:nvSpPr>
          <p:cNvPr id="8" name="CuadroTexto 7"/>
          <p:cNvSpPr txBox="1"/>
          <p:nvPr/>
        </p:nvSpPr>
        <p:spPr>
          <a:xfrm>
            <a:off x="3004296" y="4375006"/>
            <a:ext cx="3135406" cy="1631216"/>
          </a:xfrm>
          <a:prstGeom prst="rect">
            <a:avLst/>
          </a:prstGeom>
          <a:noFill/>
        </p:spPr>
        <p:txBody>
          <a:bodyPr wrap="square" rtlCol="0">
            <a:spAutoFit/>
          </a:bodyPr>
          <a:lstStyle/>
          <a:p>
            <a:r>
              <a:rPr lang="es-ES_tradnl" sz="2500" dirty="0" smtClean="0"/>
              <a:t>1989, Conexión inalámbrica con </a:t>
            </a:r>
            <a:r>
              <a:rPr lang="es-ES_tradnl" sz="2500" dirty="0" err="1"/>
              <a:t>National</a:t>
            </a:r>
            <a:r>
              <a:rPr lang="es-ES_tradnl" sz="2500" dirty="0"/>
              <a:t> Center </a:t>
            </a:r>
            <a:r>
              <a:rPr lang="es-ES_tradnl" sz="2500" dirty="0" err="1"/>
              <a:t>for</a:t>
            </a:r>
            <a:r>
              <a:rPr lang="es-ES_tradnl" sz="2500" dirty="0"/>
              <a:t> </a:t>
            </a:r>
            <a:r>
              <a:rPr lang="es-ES_tradnl" sz="2500" dirty="0" err="1"/>
              <a:t>Atmospheric</a:t>
            </a:r>
            <a:r>
              <a:rPr lang="es-ES_tradnl" sz="2500" dirty="0"/>
              <a:t> </a:t>
            </a:r>
            <a:r>
              <a:rPr lang="es-ES_tradnl" sz="2500" dirty="0" err="1" smtClean="0"/>
              <a:t>Research</a:t>
            </a:r>
            <a:endParaRPr lang="es-ES_tradnl" sz="2500" dirty="0"/>
          </a:p>
        </p:txBody>
      </p:sp>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8043" y="2482993"/>
            <a:ext cx="3098618" cy="1892013"/>
          </a:xfrm>
          <a:prstGeom prst="rect">
            <a:avLst/>
          </a:prstGeom>
        </p:spPr>
      </p:pic>
      <p:sp>
        <p:nvSpPr>
          <p:cNvPr id="10" name="CuadroTexto 9"/>
          <p:cNvSpPr txBox="1"/>
          <p:nvPr/>
        </p:nvSpPr>
        <p:spPr>
          <a:xfrm>
            <a:off x="6610350" y="4494202"/>
            <a:ext cx="1981200" cy="923330"/>
          </a:xfrm>
          <a:prstGeom prst="rect">
            <a:avLst/>
          </a:prstGeom>
          <a:noFill/>
        </p:spPr>
        <p:txBody>
          <a:bodyPr wrap="square" rtlCol="0">
            <a:spAutoFit/>
          </a:bodyPr>
          <a:lstStyle/>
          <a:p>
            <a:r>
              <a:rPr lang="es-ES_tradnl" dirty="0" smtClean="0"/>
              <a:t>1993, ITAM, UAM, y demás universidades.</a:t>
            </a:r>
            <a:endParaRPr lang="es-ES_tradnl" dirty="0"/>
          </a:p>
        </p:txBody>
      </p:sp>
    </p:spTree>
    <p:extLst>
      <p:ext uri="{BB962C8B-B14F-4D97-AF65-F5344CB8AC3E}">
        <p14:creationId xmlns:p14="http://schemas.microsoft.com/office/powerpoint/2010/main" val="15380141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49219" y="1953171"/>
            <a:ext cx="7543800" cy="2884300"/>
          </a:xfrm>
        </p:spPr>
        <p:txBody>
          <a:bodyPr>
            <a:normAutofit/>
          </a:bodyPr>
          <a:lstStyle/>
          <a:p>
            <a:r>
              <a:rPr lang="es-ES_tradnl" dirty="0" smtClean="0">
                <a:latin typeface="Helvetica Neue" charset="0"/>
                <a:ea typeface="Helvetica Neue" charset="0"/>
                <a:cs typeface="Helvetica Neue" charset="0"/>
              </a:rPr>
              <a:t>III. Metodología</a:t>
            </a:r>
            <a:br>
              <a:rPr lang="es-ES_tradnl" dirty="0" smtClean="0">
                <a:latin typeface="Helvetica Neue" charset="0"/>
                <a:ea typeface="Helvetica Neue" charset="0"/>
                <a:cs typeface="Helvetica Neue" charset="0"/>
              </a:rPr>
            </a:br>
            <a:r>
              <a:rPr lang="es-ES_tradnl" dirty="0" smtClean="0">
                <a:latin typeface="Helvetica Neue" charset="0"/>
                <a:ea typeface="Helvetica Neue" charset="0"/>
                <a:cs typeface="Helvetica Neue" charset="0"/>
              </a:rPr>
              <a:t/>
            </a:r>
            <a:br>
              <a:rPr lang="es-ES_tradnl" dirty="0" smtClean="0">
                <a:latin typeface="Helvetica Neue" charset="0"/>
                <a:ea typeface="Helvetica Neue" charset="0"/>
                <a:cs typeface="Helvetica Neue" charset="0"/>
              </a:rPr>
            </a:br>
            <a:r>
              <a:rPr lang="es-ES_tradnl" sz="3200" dirty="0">
                <a:latin typeface="Helvetica Neue" charset="0"/>
                <a:ea typeface="Helvetica Neue" charset="0"/>
                <a:cs typeface="Helvetica Neue" charset="0"/>
              </a:rPr>
              <a:t>(1) Universo de estudio; </a:t>
            </a:r>
            <a:r>
              <a:rPr lang="es-ES_tradnl" sz="3200" dirty="0" smtClean="0">
                <a:latin typeface="Helvetica Neue" charset="0"/>
                <a:ea typeface="Helvetica Neue" charset="0"/>
                <a:cs typeface="Helvetica Neue" charset="0"/>
              </a:rPr>
              <a:t/>
            </a:r>
            <a:br>
              <a:rPr lang="es-ES_tradnl" sz="3200" dirty="0" smtClean="0">
                <a:latin typeface="Helvetica Neue" charset="0"/>
                <a:ea typeface="Helvetica Neue" charset="0"/>
                <a:cs typeface="Helvetica Neue" charset="0"/>
              </a:rPr>
            </a:br>
            <a:r>
              <a:rPr lang="es-ES_tradnl" sz="3200" dirty="0" smtClean="0">
                <a:latin typeface="Helvetica Neue" charset="0"/>
                <a:ea typeface="Helvetica Neue" charset="0"/>
                <a:cs typeface="Helvetica Neue" charset="0"/>
              </a:rPr>
              <a:t>(</a:t>
            </a:r>
            <a:r>
              <a:rPr lang="es-ES_tradnl" sz="3200" dirty="0">
                <a:latin typeface="Helvetica Neue" charset="0"/>
                <a:ea typeface="Helvetica Neue" charset="0"/>
                <a:cs typeface="Helvetica Neue" charset="0"/>
              </a:rPr>
              <a:t>2) Indicadores. </a:t>
            </a:r>
            <a:r>
              <a:rPr lang="es-ES_tradnl" dirty="0">
                <a:latin typeface="Helvetica Neue" charset="0"/>
                <a:ea typeface="Helvetica Neue" charset="0"/>
                <a:cs typeface="Helvetica Neue" charset="0"/>
              </a:rPr>
              <a:t/>
            </a:r>
            <a:br>
              <a:rPr lang="es-ES_tradnl" dirty="0">
                <a:latin typeface="Helvetica Neue" charset="0"/>
                <a:ea typeface="Helvetica Neue" charset="0"/>
                <a:cs typeface="Helvetica Neue" charset="0"/>
              </a:rPr>
            </a:br>
            <a:endParaRPr lang="es-ES_tradnl"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Tree>
    <p:extLst>
      <p:ext uri="{BB962C8B-B14F-4D97-AF65-F5344CB8AC3E}">
        <p14:creationId xmlns:p14="http://schemas.microsoft.com/office/powerpoint/2010/main" val="16940240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Metodología</a:t>
            </a:r>
            <a:endParaRPr lang="es-ES_tradnl" dirty="0"/>
          </a:p>
        </p:txBody>
      </p:sp>
      <p:sp>
        <p:nvSpPr>
          <p:cNvPr id="3" name="Marcador de contenido 2"/>
          <p:cNvSpPr>
            <a:spLocks noGrp="1"/>
          </p:cNvSpPr>
          <p:nvPr>
            <p:ph idx="1"/>
          </p:nvPr>
        </p:nvSpPr>
        <p:spPr/>
        <p:txBody>
          <a:bodyPr>
            <a:normAutofit fontScale="92500"/>
          </a:bodyPr>
          <a:lstStyle/>
          <a:p>
            <a:pPr algn="just">
              <a:lnSpc>
                <a:spcPct val="150000"/>
              </a:lnSpc>
            </a:pPr>
            <a:r>
              <a:rPr lang="es-ES_tradnl" dirty="0">
                <a:latin typeface="Helvetica Neue" charset="0"/>
                <a:ea typeface="Helvetica Neue" charset="0"/>
                <a:cs typeface="Helvetica Neue" charset="0"/>
              </a:rPr>
              <a:t>Esta es una </a:t>
            </a:r>
            <a:r>
              <a:rPr lang="es-ES_tradnl" dirty="0" smtClean="0">
                <a:latin typeface="Helvetica Neue" charset="0"/>
                <a:ea typeface="Helvetica Neue" charset="0"/>
                <a:cs typeface="Helvetica Neue" charset="0"/>
              </a:rPr>
              <a:t>investigación </a:t>
            </a:r>
            <a:r>
              <a:rPr lang="es-ES_tradnl" dirty="0">
                <a:latin typeface="Helvetica Neue" charset="0"/>
                <a:ea typeface="Helvetica Neue" charset="0"/>
                <a:cs typeface="Helvetica Neue" charset="0"/>
              </a:rPr>
              <a:t>del tipo descriptiva y cualitativa, </a:t>
            </a:r>
            <a:r>
              <a:rPr lang="es-ES_tradnl" dirty="0" smtClean="0">
                <a:latin typeface="Helvetica Neue" charset="0"/>
                <a:ea typeface="Helvetica Neue" charset="0"/>
                <a:cs typeface="Helvetica Neue" charset="0"/>
              </a:rPr>
              <a:t>la </a:t>
            </a:r>
            <a:r>
              <a:rPr lang="es-ES_tradnl" dirty="0" err="1" smtClean="0">
                <a:latin typeface="Helvetica Neue" charset="0"/>
                <a:ea typeface="Helvetica Neue" charset="0"/>
                <a:cs typeface="Helvetica Neue" charset="0"/>
              </a:rPr>
              <a:t>búsqueda</a:t>
            </a:r>
            <a:r>
              <a:rPr lang="es-ES_tradnl" dirty="0" smtClean="0">
                <a:latin typeface="Helvetica Neue" charset="0"/>
                <a:ea typeface="Helvetica Neue" charset="0"/>
                <a:cs typeface="Helvetica Neue" charset="0"/>
              </a:rPr>
              <a:t> </a:t>
            </a:r>
            <a:r>
              <a:rPr lang="es-ES_tradnl" dirty="0">
                <a:latin typeface="Helvetica Neue" charset="0"/>
                <a:ea typeface="Helvetica Neue" charset="0"/>
                <a:cs typeface="Helvetica Neue" charset="0"/>
              </a:rPr>
              <a:t>literaria </a:t>
            </a:r>
            <a:r>
              <a:rPr lang="es-ES_tradnl" dirty="0" smtClean="0">
                <a:latin typeface="Helvetica Neue" charset="0"/>
                <a:ea typeface="Helvetica Neue" charset="0"/>
                <a:cs typeface="Helvetica Neue" charset="0"/>
              </a:rPr>
              <a:t>se realizó en </a:t>
            </a:r>
            <a:r>
              <a:rPr lang="es-ES_tradnl" dirty="0">
                <a:latin typeface="Helvetica Neue" charset="0"/>
                <a:ea typeface="Helvetica Neue" charset="0"/>
                <a:cs typeface="Helvetica Neue" charset="0"/>
              </a:rPr>
              <a:t>bases de datos abiertas y cerradas, repositorios institucionales y la base de datos de Google </a:t>
            </a:r>
            <a:r>
              <a:rPr lang="es-ES_tradnl" dirty="0" err="1">
                <a:latin typeface="Helvetica Neue" charset="0"/>
                <a:ea typeface="Helvetica Neue" charset="0"/>
                <a:cs typeface="Helvetica Neue" charset="0"/>
              </a:rPr>
              <a:t>Académico</a:t>
            </a:r>
            <a:r>
              <a:rPr lang="es-ES_tradnl" dirty="0">
                <a:latin typeface="Helvetica Neue" charset="0"/>
                <a:ea typeface="Helvetica Neue" charset="0"/>
                <a:cs typeface="Helvetica Neue" charset="0"/>
              </a:rPr>
              <a:t> entre otras para generar un marco </a:t>
            </a:r>
            <a:r>
              <a:rPr lang="es-ES_tradnl" dirty="0" err="1" smtClean="0">
                <a:latin typeface="Helvetica Neue" charset="0"/>
                <a:ea typeface="Helvetica Neue" charset="0"/>
                <a:cs typeface="Helvetica Neue" charset="0"/>
              </a:rPr>
              <a:t>teórico</a:t>
            </a:r>
            <a:r>
              <a:rPr lang="es-ES_tradnl" dirty="0">
                <a:latin typeface="Helvetica Neue" charset="0"/>
                <a:ea typeface="Helvetica Neue" charset="0"/>
                <a:cs typeface="Helvetica Neue" charset="0"/>
              </a:rPr>
              <a:t>.</a:t>
            </a:r>
            <a:endParaRPr lang="es-ES_tradnl" dirty="0" smtClean="0">
              <a:latin typeface="Helvetica Neue" charset="0"/>
              <a:ea typeface="Helvetica Neue" charset="0"/>
              <a:cs typeface="Helvetica Neue" charset="0"/>
            </a:endParaRPr>
          </a:p>
          <a:p>
            <a:pPr algn="just">
              <a:lnSpc>
                <a:spcPct val="150000"/>
              </a:lnSpc>
            </a:pPr>
            <a:r>
              <a:rPr lang="es-ES_tradnl" dirty="0" err="1" smtClean="0">
                <a:latin typeface="Helvetica Neue" charset="0"/>
                <a:ea typeface="Helvetica Neue" charset="0"/>
                <a:cs typeface="Helvetica Neue" charset="0"/>
              </a:rPr>
              <a:t>Investigación</a:t>
            </a:r>
            <a:r>
              <a:rPr lang="es-ES_tradnl" dirty="0" smtClean="0">
                <a:latin typeface="Helvetica Neue" charset="0"/>
                <a:ea typeface="Helvetica Neue" charset="0"/>
                <a:cs typeface="Helvetica Neue" charset="0"/>
              </a:rPr>
              <a:t> </a:t>
            </a:r>
            <a:r>
              <a:rPr lang="es-ES_tradnl" dirty="0">
                <a:latin typeface="Helvetica Neue" charset="0"/>
                <a:ea typeface="Helvetica Neue" charset="0"/>
                <a:cs typeface="Helvetica Neue" charset="0"/>
              </a:rPr>
              <a:t>de tipo documental en la que se revisó </a:t>
            </a:r>
            <a:r>
              <a:rPr lang="es-ES_tradnl" dirty="0" smtClean="0">
                <a:latin typeface="Helvetica Neue" charset="0"/>
                <a:ea typeface="Helvetica Neue" charset="0"/>
                <a:cs typeface="Helvetica Neue" charset="0"/>
              </a:rPr>
              <a:t>las </a:t>
            </a:r>
            <a:r>
              <a:rPr lang="es-ES_tradnl" dirty="0" err="1">
                <a:latin typeface="Helvetica Neue" charset="0"/>
                <a:ea typeface="Helvetica Neue" charset="0"/>
                <a:cs typeface="Helvetica Neue" charset="0"/>
              </a:rPr>
              <a:t>páginas</a:t>
            </a:r>
            <a:r>
              <a:rPr lang="es-ES_tradnl" dirty="0">
                <a:latin typeface="Helvetica Neue" charset="0"/>
                <a:ea typeface="Helvetica Neue" charset="0"/>
                <a:cs typeface="Helvetica Neue" charset="0"/>
              </a:rPr>
              <a:t> web de las </a:t>
            </a:r>
            <a:r>
              <a:rPr lang="es-ES_tradnl" dirty="0" smtClean="0">
                <a:latin typeface="Helvetica Neue" charset="0"/>
                <a:ea typeface="Helvetica Neue" charset="0"/>
                <a:cs typeface="Helvetica Neue" charset="0"/>
              </a:rPr>
              <a:t>OPITT de </a:t>
            </a:r>
            <a:r>
              <a:rPr lang="es-ES_tradnl" dirty="0">
                <a:latin typeface="Helvetica Neue" charset="0"/>
                <a:ea typeface="Helvetica Neue" charset="0"/>
                <a:cs typeface="Helvetica Neue" charset="0"/>
              </a:rPr>
              <a:t>las universidades de estudio</a:t>
            </a:r>
            <a:r>
              <a:rPr lang="es-ES_tradnl" dirty="0" smtClean="0">
                <a:latin typeface="Helvetica Neue" charset="0"/>
                <a:ea typeface="Helvetica Neue" charset="0"/>
                <a:cs typeface="Helvetica Neue" charset="0"/>
              </a:rPr>
              <a:t>.</a:t>
            </a:r>
          </a:p>
          <a:p>
            <a:pPr algn="just">
              <a:lnSpc>
                <a:spcPct val="150000"/>
              </a:lnSpc>
            </a:pPr>
            <a:r>
              <a:rPr lang="es-ES_tradnl" dirty="0"/>
              <a:t>El </a:t>
            </a:r>
            <a:r>
              <a:rPr lang="es-ES_tradnl" dirty="0" err="1"/>
              <a:t>diseño</a:t>
            </a:r>
            <a:r>
              <a:rPr lang="es-ES_tradnl" dirty="0"/>
              <a:t> de la </a:t>
            </a:r>
            <a:r>
              <a:rPr lang="es-ES_tradnl" dirty="0" err="1"/>
              <a:t>metodología</a:t>
            </a:r>
            <a:r>
              <a:rPr lang="es-ES_tradnl" dirty="0"/>
              <a:t> fue evolutivo y flexible en </a:t>
            </a:r>
            <a:r>
              <a:rPr lang="es-ES_tradnl" dirty="0" err="1"/>
              <a:t>términos</a:t>
            </a:r>
            <a:r>
              <a:rPr lang="es-ES_tradnl" dirty="0"/>
              <a:t> de mejorar el proceder para el acercamiento con las fuentes primarias de </a:t>
            </a:r>
            <a:r>
              <a:rPr lang="es-ES_tradnl" dirty="0" err="1" smtClean="0"/>
              <a:t>información</a:t>
            </a:r>
            <a:r>
              <a:rPr lang="es-ES_tradnl" dirty="0"/>
              <a:t>.</a:t>
            </a:r>
          </a:p>
          <a:p>
            <a:pPr algn="just">
              <a:lnSpc>
                <a:spcPct val="150000"/>
              </a:lnSpc>
            </a:pPr>
            <a:endParaRPr lang="es-ES_tradnl" dirty="0">
              <a:latin typeface="Helvetica Neue" charset="0"/>
              <a:ea typeface="Helvetica Neue" charset="0"/>
              <a:cs typeface="Helvetica Neue" charset="0"/>
            </a:endParaRPr>
          </a:p>
          <a:p>
            <a:endParaRPr lang="es-ES_tradnl"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Tree>
    <p:extLst>
      <p:ext uri="{BB962C8B-B14F-4D97-AF65-F5344CB8AC3E}">
        <p14:creationId xmlns:p14="http://schemas.microsoft.com/office/powerpoint/2010/main" val="18398021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
        <p:nvSpPr>
          <p:cNvPr id="3" name="Título 2"/>
          <p:cNvSpPr>
            <a:spLocks noGrp="1"/>
          </p:cNvSpPr>
          <p:nvPr>
            <p:ph type="title"/>
          </p:nvPr>
        </p:nvSpPr>
        <p:spPr/>
        <p:txBody>
          <a:bodyPr>
            <a:normAutofit/>
          </a:bodyPr>
          <a:lstStyle/>
          <a:p>
            <a:pPr algn="ctr"/>
            <a:r>
              <a:rPr lang="es-ES_tradnl" sz="3000" dirty="0"/>
              <a:t>Ranking </a:t>
            </a:r>
            <a:r>
              <a:rPr lang="es-ES_tradnl" sz="3000" dirty="0" smtClean="0"/>
              <a:t>mundial de </a:t>
            </a:r>
            <a:r>
              <a:rPr lang="es-ES_tradnl" sz="3000" dirty="0"/>
              <a:t>universidades </a:t>
            </a:r>
            <a:r>
              <a:rPr lang="es-ES_tradnl" sz="3000" dirty="0" smtClean="0"/>
              <a:t>con </a:t>
            </a:r>
            <a:r>
              <a:rPr lang="es-ES_tradnl" sz="3000" dirty="0"/>
              <a:t/>
            </a:r>
            <a:br>
              <a:rPr lang="es-ES_tradnl" sz="3000" dirty="0"/>
            </a:br>
            <a:r>
              <a:rPr lang="es-ES_tradnl" sz="3000" dirty="0"/>
              <a:t>patentes concedidas por </a:t>
            </a:r>
            <a:r>
              <a:rPr lang="es-ES_tradnl" sz="3000" dirty="0" smtClean="0"/>
              <a:t>la USPTO en 2015</a:t>
            </a:r>
            <a:endParaRPr lang="es-ES_tradnl" sz="3000" dirty="0"/>
          </a:p>
        </p:txBody>
      </p:sp>
      <p:graphicFrame>
        <p:nvGraphicFramePr>
          <p:cNvPr id="9" name="Tabla 8"/>
          <p:cNvGraphicFramePr>
            <a:graphicFrameLocks noGrp="1"/>
          </p:cNvGraphicFramePr>
          <p:nvPr>
            <p:extLst>
              <p:ext uri="{D42A27DB-BD31-4B8C-83A1-F6EECF244321}">
                <p14:modId xmlns:p14="http://schemas.microsoft.com/office/powerpoint/2010/main" val="1667409976"/>
              </p:ext>
            </p:extLst>
          </p:nvPr>
        </p:nvGraphicFramePr>
        <p:xfrm>
          <a:off x="287337" y="1775830"/>
          <a:ext cx="8569327" cy="4340271"/>
        </p:xfrm>
        <a:graphic>
          <a:graphicData uri="http://schemas.openxmlformats.org/drawingml/2006/table">
            <a:tbl>
              <a:tblPr bandRow="1">
                <a:tableStyleId>{5C22544A-7EE6-4342-B048-85BDC9FD1C3A}</a:tableStyleId>
              </a:tblPr>
              <a:tblGrid>
                <a:gridCol w="358122"/>
                <a:gridCol w="7467600"/>
                <a:gridCol w="743605"/>
              </a:tblGrid>
              <a:tr h="333867">
                <a:tc>
                  <a:txBody>
                    <a:bodyPr/>
                    <a:lstStyle/>
                    <a:p>
                      <a:pPr algn="ctr" fontAlgn="ctr">
                        <a:lnSpc>
                          <a:spcPct val="100000"/>
                        </a:lnSpc>
                      </a:pPr>
                      <a:endParaRPr lang="es-ES_tradnl" sz="2000" b="0" i="0" u="none" strike="noStrike" dirty="0">
                        <a:solidFill>
                          <a:srgbClr val="000000"/>
                        </a:solidFill>
                        <a:effectLst/>
                        <a:latin typeface="Helvetica Neue" charset="0"/>
                      </a:endParaRPr>
                    </a:p>
                  </a:txBody>
                  <a:tcPr marL="12573" marR="12573" marT="12573" marB="0" anchor="ctr"/>
                </a:tc>
                <a:tc>
                  <a:txBody>
                    <a:bodyPr/>
                    <a:lstStyle/>
                    <a:p>
                      <a:pPr algn="ctr" fontAlgn="ctr">
                        <a:lnSpc>
                          <a:spcPct val="100000"/>
                        </a:lnSpc>
                      </a:pPr>
                      <a:r>
                        <a:rPr lang="es-ES_tradnl" sz="2000" u="none" strike="noStrike" dirty="0" smtClean="0">
                          <a:effectLst/>
                        </a:rPr>
                        <a:t>Nom</a:t>
                      </a:r>
                      <a:r>
                        <a:rPr lang="es-ES_tradnl" sz="2000" u="none" strike="noStrike" baseline="0" dirty="0" smtClean="0">
                          <a:effectLst/>
                        </a:rPr>
                        <a:t>bre de la </a:t>
                      </a:r>
                      <a:r>
                        <a:rPr lang="es-ES_tradnl" sz="2000" u="none" strike="noStrike" dirty="0" smtClean="0">
                          <a:effectLst/>
                        </a:rPr>
                        <a:t>Institución</a:t>
                      </a:r>
                      <a:endParaRPr lang="es-ES_tradnl" sz="2000" b="0" i="0" u="none" strike="noStrike" dirty="0">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dirty="0" smtClean="0">
                          <a:effectLst/>
                        </a:rPr>
                        <a:t>2015</a:t>
                      </a:r>
                      <a:endParaRPr lang="es-ES_tradnl" sz="2000" b="0" i="0" u="none" strike="noStrike" dirty="0">
                        <a:solidFill>
                          <a:srgbClr val="000000"/>
                        </a:solidFill>
                        <a:effectLst/>
                        <a:latin typeface="Helvetica Neue" charset="0"/>
                      </a:endParaRPr>
                    </a:p>
                  </a:txBody>
                  <a:tcPr marL="12573" marR="12573" marT="12573" marB="0" anchor="ctr"/>
                </a:tc>
              </a:tr>
              <a:tr h="333867">
                <a:tc>
                  <a:txBody>
                    <a:bodyPr/>
                    <a:lstStyle/>
                    <a:p>
                      <a:pPr algn="ctr" fontAlgn="ctr">
                        <a:lnSpc>
                          <a:spcPct val="100000"/>
                        </a:lnSpc>
                      </a:pPr>
                      <a:r>
                        <a:rPr lang="es-ES_tradnl" sz="2000" u="none" strike="noStrike">
                          <a:effectLst/>
                        </a:rPr>
                        <a:t>1</a:t>
                      </a:r>
                      <a:endParaRPr lang="es-ES_tradnl" sz="2000" b="0" i="0" u="none" strike="noStrike">
                        <a:solidFill>
                          <a:srgbClr val="000000"/>
                        </a:solidFill>
                        <a:effectLst/>
                        <a:latin typeface="Helvetica Neue" charset="0"/>
                      </a:endParaRPr>
                    </a:p>
                  </a:txBody>
                  <a:tcPr marL="12573" marR="12573" marT="12573"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s-ES_tradnl" sz="2000" kern="1200" dirty="0" err="1" smtClean="0">
                          <a:solidFill>
                            <a:schemeClr val="dk1"/>
                          </a:solidFill>
                          <a:effectLst/>
                          <a:latin typeface="+mn-lt"/>
                          <a:ea typeface="+mn-ea"/>
                          <a:cs typeface="+mn-cs"/>
                        </a:rPr>
                        <a:t>University</a:t>
                      </a:r>
                      <a:r>
                        <a:rPr lang="es-ES_tradnl" sz="2000" kern="1200" dirty="0" smtClean="0">
                          <a:solidFill>
                            <a:schemeClr val="dk1"/>
                          </a:solidFill>
                          <a:effectLst/>
                          <a:latin typeface="+mn-lt"/>
                          <a:ea typeface="+mn-ea"/>
                          <a:cs typeface="+mn-cs"/>
                        </a:rPr>
                        <a:t> of California, </a:t>
                      </a:r>
                      <a:r>
                        <a:rPr lang="es-ES_tradnl" sz="2000" kern="1200" dirty="0" err="1" smtClean="0">
                          <a:solidFill>
                            <a:schemeClr val="dk1"/>
                          </a:solidFill>
                          <a:effectLst/>
                          <a:latin typeface="+mn-lt"/>
                          <a:ea typeface="+mn-ea"/>
                          <a:cs typeface="+mn-cs"/>
                        </a:rPr>
                        <a:t>The</a:t>
                      </a:r>
                      <a:r>
                        <a:rPr lang="es-ES_tradnl" sz="2000" kern="1200" dirty="0" smtClean="0">
                          <a:solidFill>
                            <a:schemeClr val="dk1"/>
                          </a:solidFill>
                          <a:effectLst/>
                          <a:latin typeface="+mn-lt"/>
                          <a:ea typeface="+mn-ea"/>
                          <a:cs typeface="+mn-cs"/>
                        </a:rPr>
                        <a:t> </a:t>
                      </a:r>
                      <a:r>
                        <a:rPr lang="es-ES_tradnl" sz="2000" kern="1200" dirty="0" err="1" smtClean="0">
                          <a:solidFill>
                            <a:schemeClr val="dk1"/>
                          </a:solidFill>
                          <a:effectLst/>
                          <a:latin typeface="+mn-lt"/>
                          <a:ea typeface="+mn-ea"/>
                          <a:cs typeface="+mn-cs"/>
                        </a:rPr>
                        <a:t>Regents</a:t>
                      </a:r>
                      <a:r>
                        <a:rPr lang="es-ES_tradnl" sz="2000" kern="1200" dirty="0" smtClean="0">
                          <a:solidFill>
                            <a:schemeClr val="dk1"/>
                          </a:solidFill>
                          <a:effectLst/>
                          <a:latin typeface="+mn-lt"/>
                          <a:ea typeface="+mn-ea"/>
                          <a:cs typeface="+mn-cs"/>
                        </a:rPr>
                        <a:t> Of </a:t>
                      </a:r>
                      <a:endParaRPr lang="es-ES_tradnl" sz="2000" dirty="0" smtClean="0">
                        <a:effectLst/>
                      </a:endParaRPr>
                    </a:p>
                  </a:txBody>
                  <a:tcPr marL="12573" marR="12573" marT="12573" marB="0" anchor="ctr"/>
                </a:tc>
                <a:tc>
                  <a:txBody>
                    <a:bodyPr/>
                    <a:lstStyle/>
                    <a:p>
                      <a:pPr algn="ctr" fontAlgn="ctr"/>
                      <a:r>
                        <a:rPr lang="es-ES_tradnl" sz="2000" b="0" i="0" u="none" strike="noStrike" dirty="0" smtClean="0">
                          <a:solidFill>
                            <a:srgbClr val="000000"/>
                          </a:solidFill>
                          <a:effectLst/>
                          <a:latin typeface="Helvetica Neue" charset="0"/>
                        </a:rPr>
                        <a:t>489</a:t>
                      </a:r>
                      <a:endParaRPr lang="es-ES_tradnl" sz="2000" b="0" i="0" u="none" strike="noStrike" dirty="0">
                        <a:solidFill>
                          <a:srgbClr val="000000"/>
                        </a:solidFill>
                        <a:effectLst/>
                        <a:latin typeface="Helvetica Neue" charset="0"/>
                      </a:endParaRPr>
                    </a:p>
                  </a:txBody>
                  <a:tcPr marL="12573" marR="12573" marT="12573" marB="0" anchor="ctr"/>
                </a:tc>
              </a:tr>
              <a:tr h="333867">
                <a:tc>
                  <a:txBody>
                    <a:bodyPr/>
                    <a:lstStyle/>
                    <a:p>
                      <a:pPr algn="ctr" fontAlgn="ctr">
                        <a:lnSpc>
                          <a:spcPct val="100000"/>
                        </a:lnSpc>
                      </a:pPr>
                      <a:r>
                        <a:rPr lang="es-ES_tradnl" sz="2000" u="none" strike="noStrike">
                          <a:effectLst/>
                        </a:rPr>
                        <a:t>2</a:t>
                      </a:r>
                      <a:endParaRPr lang="es-ES_tradnl" sz="2000" b="0" i="0" u="none" strike="noStrike">
                        <a:solidFill>
                          <a:srgbClr val="000000"/>
                        </a:solidFill>
                        <a:effectLst/>
                        <a:latin typeface="Helvetica Neue" charset="0"/>
                      </a:endParaRPr>
                    </a:p>
                  </a:txBody>
                  <a:tcPr marL="12573" marR="12573" marT="12573"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s-ES_tradnl" sz="2000" kern="1200" dirty="0" smtClean="0">
                          <a:solidFill>
                            <a:schemeClr val="dk1"/>
                          </a:solidFill>
                          <a:effectLst/>
                          <a:latin typeface="+mn-lt"/>
                          <a:ea typeface="+mn-ea"/>
                          <a:cs typeface="+mn-cs"/>
                        </a:rPr>
                        <a:t>Massachusetts </a:t>
                      </a:r>
                      <a:r>
                        <a:rPr lang="es-ES_tradnl" sz="2000" kern="1200" dirty="0" err="1" smtClean="0">
                          <a:solidFill>
                            <a:schemeClr val="dk1"/>
                          </a:solidFill>
                          <a:effectLst/>
                          <a:latin typeface="+mn-lt"/>
                          <a:ea typeface="+mn-ea"/>
                          <a:cs typeface="+mn-cs"/>
                        </a:rPr>
                        <a:t>Institute</a:t>
                      </a:r>
                      <a:r>
                        <a:rPr lang="es-ES_tradnl" sz="2000" kern="1200" dirty="0" smtClean="0">
                          <a:solidFill>
                            <a:schemeClr val="dk1"/>
                          </a:solidFill>
                          <a:effectLst/>
                          <a:latin typeface="+mn-lt"/>
                          <a:ea typeface="+mn-ea"/>
                          <a:cs typeface="+mn-cs"/>
                        </a:rPr>
                        <a:t> of</a:t>
                      </a:r>
                      <a:r>
                        <a:rPr lang="es-ES_tradnl" sz="2000" kern="1200" baseline="0" dirty="0" smtClean="0">
                          <a:solidFill>
                            <a:schemeClr val="dk1"/>
                          </a:solidFill>
                          <a:effectLst/>
                          <a:latin typeface="+mn-lt"/>
                          <a:ea typeface="+mn-ea"/>
                          <a:cs typeface="+mn-cs"/>
                        </a:rPr>
                        <a:t> </a:t>
                      </a:r>
                      <a:r>
                        <a:rPr lang="es-ES_tradnl" sz="2000" kern="1200" baseline="0" dirty="0" err="1" smtClean="0">
                          <a:solidFill>
                            <a:schemeClr val="dk1"/>
                          </a:solidFill>
                          <a:effectLst/>
                          <a:latin typeface="+mn-lt"/>
                          <a:ea typeface="+mn-ea"/>
                          <a:cs typeface="+mn-cs"/>
                        </a:rPr>
                        <a:t>T</a:t>
                      </a:r>
                      <a:r>
                        <a:rPr lang="es-ES_tradnl" sz="2000" kern="1200" dirty="0" err="1" smtClean="0">
                          <a:solidFill>
                            <a:schemeClr val="dk1"/>
                          </a:solidFill>
                          <a:effectLst/>
                          <a:latin typeface="+mn-lt"/>
                          <a:ea typeface="+mn-ea"/>
                          <a:cs typeface="+mn-cs"/>
                        </a:rPr>
                        <a:t>echnology</a:t>
                      </a:r>
                      <a:endParaRPr lang="es-ES_tradnl" sz="2000" dirty="0" smtClean="0">
                        <a:effectLst/>
                      </a:endParaRPr>
                    </a:p>
                  </a:txBody>
                  <a:tcPr marL="12573" marR="12573" marT="12573" marB="0" anchor="ctr"/>
                </a:tc>
                <a:tc>
                  <a:txBody>
                    <a:bodyPr/>
                    <a:lstStyle/>
                    <a:p>
                      <a:pPr algn="ctr" fontAlgn="ctr"/>
                      <a:r>
                        <a:rPr lang="es-ES_tradnl" sz="2000" b="0" i="0" u="none" strike="noStrike" dirty="0" smtClean="0">
                          <a:solidFill>
                            <a:srgbClr val="000000"/>
                          </a:solidFill>
                          <a:effectLst/>
                          <a:latin typeface="Helvetica Neue" charset="0"/>
                        </a:rPr>
                        <a:t>278</a:t>
                      </a:r>
                      <a:endParaRPr lang="es-ES_tradnl" sz="2000" b="0" i="0" u="none" strike="noStrike" dirty="0">
                        <a:solidFill>
                          <a:srgbClr val="000000"/>
                        </a:solidFill>
                        <a:effectLst/>
                        <a:latin typeface="Helvetica Neue" charset="0"/>
                      </a:endParaRPr>
                    </a:p>
                  </a:txBody>
                  <a:tcPr marL="12573" marR="12573" marT="12573" marB="0" anchor="ctr"/>
                </a:tc>
              </a:tr>
              <a:tr h="333867">
                <a:tc>
                  <a:txBody>
                    <a:bodyPr/>
                    <a:lstStyle/>
                    <a:p>
                      <a:pPr algn="ctr" fontAlgn="ctr">
                        <a:lnSpc>
                          <a:spcPct val="100000"/>
                        </a:lnSpc>
                      </a:pPr>
                      <a:r>
                        <a:rPr lang="es-ES_tradnl" sz="2000" u="none" strike="noStrike" dirty="0">
                          <a:effectLst/>
                        </a:rPr>
                        <a:t>3</a:t>
                      </a:r>
                      <a:endParaRPr lang="es-ES_tradnl" sz="2000" b="0" i="0" u="none" strike="noStrike" dirty="0">
                        <a:solidFill>
                          <a:srgbClr val="000000"/>
                        </a:solidFill>
                        <a:effectLst/>
                        <a:latin typeface="Helvetica Neue" charset="0"/>
                      </a:endParaRPr>
                    </a:p>
                  </a:txBody>
                  <a:tcPr marL="12573" marR="12573" marT="12573"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s-ES_tradnl" sz="2000" kern="1200" dirty="0" smtClean="0">
                          <a:solidFill>
                            <a:schemeClr val="dk1"/>
                          </a:solidFill>
                          <a:effectLst/>
                          <a:latin typeface="+mn-lt"/>
                          <a:ea typeface="+mn-ea"/>
                          <a:cs typeface="+mn-cs"/>
                        </a:rPr>
                        <a:t>Stanford </a:t>
                      </a:r>
                      <a:r>
                        <a:rPr lang="es-ES_tradnl" sz="2000" kern="1200" dirty="0" err="1" smtClean="0">
                          <a:solidFill>
                            <a:schemeClr val="dk1"/>
                          </a:solidFill>
                          <a:effectLst/>
                          <a:latin typeface="+mn-lt"/>
                          <a:ea typeface="+mn-ea"/>
                          <a:cs typeface="+mn-cs"/>
                        </a:rPr>
                        <a:t>University</a:t>
                      </a:r>
                      <a:r>
                        <a:rPr lang="es-ES_tradnl" sz="2000" kern="1200" dirty="0" smtClean="0">
                          <a:solidFill>
                            <a:schemeClr val="dk1"/>
                          </a:solidFill>
                          <a:effectLst/>
                          <a:latin typeface="+mn-lt"/>
                          <a:ea typeface="+mn-ea"/>
                          <a:cs typeface="+mn-cs"/>
                        </a:rPr>
                        <a:t> </a:t>
                      </a:r>
                      <a:endParaRPr lang="es-ES_tradnl" sz="2000" dirty="0" smtClean="0">
                        <a:effectLst/>
                      </a:endParaRPr>
                    </a:p>
                  </a:txBody>
                  <a:tcPr marL="12573" marR="12573" marT="12573" marB="0" anchor="ctr"/>
                </a:tc>
                <a:tc>
                  <a:txBody>
                    <a:bodyPr/>
                    <a:lstStyle/>
                    <a:p>
                      <a:pPr algn="ctr" fontAlgn="ctr"/>
                      <a:r>
                        <a:rPr lang="es-ES_tradnl" sz="2000" b="0" i="0" u="none" strike="noStrike" dirty="0" smtClean="0">
                          <a:solidFill>
                            <a:srgbClr val="000000"/>
                          </a:solidFill>
                          <a:effectLst/>
                          <a:latin typeface="Helvetica Neue" charset="0"/>
                        </a:rPr>
                        <a:t>205</a:t>
                      </a:r>
                      <a:endParaRPr lang="es-ES_tradnl" sz="2000" b="0" i="0" u="none" strike="noStrike" dirty="0">
                        <a:solidFill>
                          <a:srgbClr val="000000"/>
                        </a:solidFill>
                        <a:effectLst/>
                        <a:latin typeface="Helvetica Neue" charset="0"/>
                      </a:endParaRPr>
                    </a:p>
                  </a:txBody>
                  <a:tcPr marL="12573" marR="12573" marT="12573" marB="0" anchor="ctr"/>
                </a:tc>
              </a:tr>
              <a:tr h="333867">
                <a:tc>
                  <a:txBody>
                    <a:bodyPr/>
                    <a:lstStyle/>
                    <a:p>
                      <a:pPr algn="ctr" fontAlgn="ctr">
                        <a:lnSpc>
                          <a:spcPct val="100000"/>
                        </a:lnSpc>
                      </a:pPr>
                      <a:r>
                        <a:rPr lang="es-ES_tradnl" sz="2000" u="none" strike="noStrike">
                          <a:effectLst/>
                        </a:rPr>
                        <a:t>4</a:t>
                      </a:r>
                      <a:endParaRPr lang="es-ES_tradnl" sz="2000" b="0" i="0" u="none" strike="noStrike">
                        <a:solidFill>
                          <a:srgbClr val="000000"/>
                        </a:solidFill>
                        <a:effectLst/>
                        <a:latin typeface="Helvetica Neue" charset="0"/>
                      </a:endParaRPr>
                    </a:p>
                  </a:txBody>
                  <a:tcPr marL="12573" marR="12573" marT="12573"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s-ES_tradnl" sz="2000" kern="1200" dirty="0" err="1" smtClean="0">
                          <a:solidFill>
                            <a:schemeClr val="dk1"/>
                          </a:solidFill>
                          <a:effectLst/>
                          <a:latin typeface="+mn-lt"/>
                          <a:ea typeface="+mn-ea"/>
                          <a:cs typeface="+mn-cs"/>
                        </a:rPr>
                        <a:t>University</a:t>
                      </a:r>
                      <a:r>
                        <a:rPr lang="es-ES_tradnl" sz="2000" kern="1200" dirty="0" smtClean="0">
                          <a:solidFill>
                            <a:schemeClr val="dk1"/>
                          </a:solidFill>
                          <a:effectLst/>
                          <a:latin typeface="+mn-lt"/>
                          <a:ea typeface="+mn-ea"/>
                          <a:cs typeface="+mn-cs"/>
                        </a:rPr>
                        <a:t> of Texas </a:t>
                      </a:r>
                      <a:endParaRPr lang="es-ES_tradnl" sz="2000" dirty="0" smtClean="0">
                        <a:effectLst/>
                      </a:endParaRPr>
                    </a:p>
                  </a:txBody>
                  <a:tcPr marL="12573" marR="12573" marT="12573" marB="0" anchor="ctr"/>
                </a:tc>
                <a:tc>
                  <a:txBody>
                    <a:bodyPr/>
                    <a:lstStyle/>
                    <a:p>
                      <a:pPr algn="ctr" fontAlgn="ctr"/>
                      <a:r>
                        <a:rPr lang="es-ES_tradnl" sz="2000" b="0" i="0" u="none" strike="noStrike" dirty="0" smtClean="0">
                          <a:solidFill>
                            <a:srgbClr val="000000"/>
                          </a:solidFill>
                          <a:effectLst/>
                          <a:latin typeface="Helvetica Neue" charset="0"/>
                        </a:rPr>
                        <a:t>191</a:t>
                      </a:r>
                      <a:endParaRPr lang="es-ES_tradnl" sz="2000" b="0" i="0" u="none" strike="noStrike" dirty="0">
                        <a:solidFill>
                          <a:srgbClr val="000000"/>
                        </a:solidFill>
                        <a:effectLst/>
                        <a:latin typeface="Helvetica Neue" charset="0"/>
                      </a:endParaRPr>
                    </a:p>
                  </a:txBody>
                  <a:tcPr marL="12573" marR="12573" marT="12573" marB="0" anchor="ctr"/>
                </a:tc>
              </a:tr>
              <a:tr h="333867">
                <a:tc>
                  <a:txBody>
                    <a:bodyPr/>
                    <a:lstStyle/>
                    <a:p>
                      <a:pPr algn="ctr" fontAlgn="ctr">
                        <a:lnSpc>
                          <a:spcPct val="100000"/>
                        </a:lnSpc>
                      </a:pPr>
                      <a:r>
                        <a:rPr lang="es-ES_tradnl" sz="2000" u="none" strike="noStrike">
                          <a:effectLst/>
                        </a:rPr>
                        <a:t>5</a:t>
                      </a:r>
                      <a:endParaRPr lang="es-ES_tradnl" sz="2000" b="0" i="0" u="none" strike="noStrike">
                        <a:solidFill>
                          <a:srgbClr val="000000"/>
                        </a:solidFill>
                        <a:effectLst/>
                        <a:latin typeface="Helvetica Neue" charset="0"/>
                      </a:endParaRPr>
                    </a:p>
                  </a:txBody>
                  <a:tcPr marL="12573" marR="12573" marT="12573"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s-ES_tradnl" sz="2000" kern="1200" dirty="0" err="1" smtClean="0">
                          <a:solidFill>
                            <a:schemeClr val="dk1"/>
                          </a:solidFill>
                          <a:effectLst/>
                          <a:latin typeface="+mn-lt"/>
                          <a:ea typeface="+mn-ea"/>
                          <a:cs typeface="+mn-cs"/>
                        </a:rPr>
                        <a:t>Tsinghua</a:t>
                      </a:r>
                      <a:r>
                        <a:rPr lang="es-ES_tradnl" sz="2000" kern="1200" dirty="0" smtClean="0">
                          <a:solidFill>
                            <a:schemeClr val="dk1"/>
                          </a:solidFill>
                          <a:effectLst/>
                          <a:latin typeface="+mn-lt"/>
                          <a:ea typeface="+mn-ea"/>
                          <a:cs typeface="+mn-cs"/>
                        </a:rPr>
                        <a:t> </a:t>
                      </a:r>
                      <a:r>
                        <a:rPr lang="es-ES_tradnl" sz="2000" kern="1200" dirty="0" err="1" smtClean="0">
                          <a:solidFill>
                            <a:schemeClr val="dk1"/>
                          </a:solidFill>
                          <a:effectLst/>
                          <a:latin typeface="+mn-lt"/>
                          <a:ea typeface="+mn-ea"/>
                          <a:cs typeface="+mn-cs"/>
                        </a:rPr>
                        <a:t>University</a:t>
                      </a:r>
                      <a:r>
                        <a:rPr lang="es-ES_tradnl" sz="2000" kern="1200" dirty="0" smtClean="0">
                          <a:solidFill>
                            <a:schemeClr val="dk1"/>
                          </a:solidFill>
                          <a:effectLst/>
                          <a:latin typeface="+mn-lt"/>
                          <a:ea typeface="+mn-ea"/>
                          <a:cs typeface="+mn-cs"/>
                        </a:rPr>
                        <a:t> </a:t>
                      </a:r>
                      <a:endParaRPr lang="es-ES_tradnl" sz="2000" dirty="0" smtClean="0">
                        <a:effectLst/>
                      </a:endParaRPr>
                    </a:p>
                  </a:txBody>
                  <a:tcPr marL="12573" marR="12573" marT="12573" marB="0" anchor="ctr"/>
                </a:tc>
                <a:tc>
                  <a:txBody>
                    <a:bodyPr/>
                    <a:lstStyle/>
                    <a:p>
                      <a:pPr algn="ctr" fontAlgn="ctr"/>
                      <a:r>
                        <a:rPr lang="es-ES_tradnl" sz="2000" b="0" i="0" u="none" strike="noStrike" dirty="0" smtClean="0">
                          <a:solidFill>
                            <a:srgbClr val="000000"/>
                          </a:solidFill>
                          <a:effectLst/>
                          <a:latin typeface="Helvetica Neue" charset="0"/>
                        </a:rPr>
                        <a:t>184</a:t>
                      </a:r>
                      <a:endParaRPr lang="es-ES_tradnl" sz="2000" b="0" i="0" u="none" strike="noStrike" dirty="0">
                        <a:solidFill>
                          <a:srgbClr val="000000"/>
                        </a:solidFill>
                        <a:effectLst/>
                        <a:latin typeface="Helvetica Neue" charset="0"/>
                      </a:endParaRPr>
                    </a:p>
                  </a:txBody>
                  <a:tcPr marL="12573" marR="12573" marT="12573" marB="0" anchor="ctr"/>
                </a:tc>
              </a:tr>
              <a:tr h="333867">
                <a:tc>
                  <a:txBody>
                    <a:bodyPr/>
                    <a:lstStyle/>
                    <a:p>
                      <a:pPr algn="ctr" fontAlgn="ctr">
                        <a:lnSpc>
                          <a:spcPct val="100000"/>
                        </a:lnSpc>
                      </a:pPr>
                      <a:r>
                        <a:rPr lang="es-ES_tradnl" sz="2000" u="none" strike="noStrike">
                          <a:effectLst/>
                        </a:rPr>
                        <a:t>6</a:t>
                      </a:r>
                      <a:endParaRPr lang="es-ES_tradnl" sz="2000" b="0" i="0" u="none" strike="noStrike">
                        <a:solidFill>
                          <a:srgbClr val="000000"/>
                        </a:solidFill>
                        <a:effectLst/>
                        <a:latin typeface="Helvetica Neue" charset="0"/>
                      </a:endParaRPr>
                    </a:p>
                  </a:txBody>
                  <a:tcPr marL="12573" marR="12573" marT="12573"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s-ES_tradnl" sz="2000" kern="1200" dirty="0" smtClean="0">
                          <a:solidFill>
                            <a:schemeClr val="dk1"/>
                          </a:solidFill>
                          <a:effectLst/>
                          <a:latin typeface="+mn-lt"/>
                          <a:ea typeface="+mn-ea"/>
                          <a:cs typeface="+mn-cs"/>
                        </a:rPr>
                        <a:t>California </a:t>
                      </a:r>
                      <a:r>
                        <a:rPr lang="es-ES_tradnl" sz="2000" kern="1200" dirty="0" err="1" smtClean="0">
                          <a:solidFill>
                            <a:schemeClr val="dk1"/>
                          </a:solidFill>
                          <a:effectLst/>
                          <a:latin typeface="+mn-lt"/>
                          <a:ea typeface="+mn-ea"/>
                          <a:cs typeface="+mn-cs"/>
                        </a:rPr>
                        <a:t>Institute</a:t>
                      </a:r>
                      <a:r>
                        <a:rPr lang="es-ES_tradnl" sz="2000" kern="1200" dirty="0" smtClean="0">
                          <a:solidFill>
                            <a:schemeClr val="dk1"/>
                          </a:solidFill>
                          <a:effectLst/>
                          <a:latin typeface="+mn-lt"/>
                          <a:ea typeface="+mn-ea"/>
                          <a:cs typeface="+mn-cs"/>
                        </a:rPr>
                        <a:t> Of </a:t>
                      </a:r>
                      <a:r>
                        <a:rPr lang="es-ES_tradnl" sz="2000" kern="1200" dirty="0" err="1" smtClean="0">
                          <a:solidFill>
                            <a:schemeClr val="dk1"/>
                          </a:solidFill>
                          <a:effectLst/>
                          <a:latin typeface="+mn-lt"/>
                          <a:ea typeface="+mn-ea"/>
                          <a:cs typeface="+mn-cs"/>
                        </a:rPr>
                        <a:t>Technology</a:t>
                      </a:r>
                      <a:endParaRPr lang="es-ES_tradnl" sz="2000" dirty="0" smtClean="0">
                        <a:effectLst/>
                      </a:endParaRPr>
                    </a:p>
                  </a:txBody>
                  <a:tcPr marL="12573" marR="12573" marT="12573" marB="0" anchor="ctr"/>
                </a:tc>
                <a:tc>
                  <a:txBody>
                    <a:bodyPr/>
                    <a:lstStyle/>
                    <a:p>
                      <a:pPr algn="ctr" fontAlgn="ctr"/>
                      <a:r>
                        <a:rPr lang="es-ES_tradnl" sz="2000" b="0" i="0" u="none" strike="noStrike" dirty="0" smtClean="0">
                          <a:solidFill>
                            <a:srgbClr val="000000"/>
                          </a:solidFill>
                          <a:effectLst/>
                          <a:latin typeface="Helvetica Neue" charset="0"/>
                        </a:rPr>
                        <a:t>183</a:t>
                      </a:r>
                      <a:endParaRPr lang="es-ES_tradnl" sz="2000" b="0" i="0" u="none" strike="noStrike" dirty="0">
                        <a:solidFill>
                          <a:srgbClr val="000000"/>
                        </a:solidFill>
                        <a:effectLst/>
                        <a:latin typeface="Helvetica Neue" charset="0"/>
                      </a:endParaRPr>
                    </a:p>
                  </a:txBody>
                  <a:tcPr marL="12573" marR="12573" marT="12573" marB="0" anchor="ctr"/>
                </a:tc>
              </a:tr>
              <a:tr h="333867">
                <a:tc>
                  <a:txBody>
                    <a:bodyPr/>
                    <a:lstStyle/>
                    <a:p>
                      <a:pPr algn="ctr" fontAlgn="ctr">
                        <a:lnSpc>
                          <a:spcPct val="100000"/>
                        </a:lnSpc>
                      </a:pPr>
                      <a:r>
                        <a:rPr lang="es-ES_tradnl" sz="2000" u="none" strike="noStrike">
                          <a:effectLst/>
                        </a:rPr>
                        <a:t>7</a:t>
                      </a:r>
                      <a:endParaRPr lang="es-ES_tradnl" sz="2000" b="0" i="0" u="none" strike="noStrike">
                        <a:solidFill>
                          <a:srgbClr val="000000"/>
                        </a:solidFill>
                        <a:effectLst/>
                        <a:latin typeface="Helvetica Neue" charset="0"/>
                      </a:endParaRPr>
                    </a:p>
                  </a:txBody>
                  <a:tcPr marL="12573" marR="12573" marT="12573"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s-ES_tradnl" sz="2000" kern="1200" dirty="0" smtClean="0">
                          <a:solidFill>
                            <a:schemeClr val="dk1"/>
                          </a:solidFill>
                          <a:effectLst/>
                          <a:latin typeface="+mn-lt"/>
                          <a:ea typeface="+mn-ea"/>
                          <a:cs typeface="+mn-cs"/>
                        </a:rPr>
                        <a:t>Wisconsin </a:t>
                      </a:r>
                      <a:r>
                        <a:rPr lang="es-ES_tradnl" sz="2000" kern="1200" dirty="0" err="1" smtClean="0">
                          <a:solidFill>
                            <a:schemeClr val="dk1"/>
                          </a:solidFill>
                          <a:effectLst/>
                          <a:latin typeface="+mn-lt"/>
                          <a:ea typeface="+mn-ea"/>
                          <a:cs typeface="+mn-cs"/>
                        </a:rPr>
                        <a:t>Alumni</a:t>
                      </a:r>
                      <a:r>
                        <a:rPr lang="es-ES_tradnl" sz="2000" kern="1200" dirty="0" smtClean="0">
                          <a:solidFill>
                            <a:schemeClr val="dk1"/>
                          </a:solidFill>
                          <a:effectLst/>
                          <a:latin typeface="+mn-lt"/>
                          <a:ea typeface="+mn-ea"/>
                          <a:cs typeface="+mn-cs"/>
                        </a:rPr>
                        <a:t> </a:t>
                      </a:r>
                      <a:r>
                        <a:rPr lang="es-ES_tradnl" sz="2000" kern="1200" dirty="0" err="1" smtClean="0">
                          <a:solidFill>
                            <a:schemeClr val="dk1"/>
                          </a:solidFill>
                          <a:effectLst/>
                          <a:latin typeface="+mn-lt"/>
                          <a:ea typeface="+mn-ea"/>
                          <a:cs typeface="+mn-cs"/>
                        </a:rPr>
                        <a:t>Research</a:t>
                      </a:r>
                      <a:r>
                        <a:rPr lang="es-ES_tradnl" sz="2000" kern="1200" dirty="0" smtClean="0">
                          <a:solidFill>
                            <a:schemeClr val="dk1"/>
                          </a:solidFill>
                          <a:effectLst/>
                          <a:latin typeface="+mn-lt"/>
                          <a:ea typeface="+mn-ea"/>
                          <a:cs typeface="+mn-cs"/>
                        </a:rPr>
                        <a:t> </a:t>
                      </a:r>
                      <a:r>
                        <a:rPr lang="es-ES_tradnl" sz="2000" kern="1200" dirty="0" err="1" smtClean="0">
                          <a:solidFill>
                            <a:schemeClr val="dk1"/>
                          </a:solidFill>
                          <a:effectLst/>
                          <a:latin typeface="+mn-lt"/>
                          <a:ea typeface="+mn-ea"/>
                          <a:cs typeface="+mn-cs"/>
                        </a:rPr>
                        <a:t>Foundation</a:t>
                      </a:r>
                      <a:endParaRPr lang="es-ES_tradnl" sz="2000" dirty="0" smtClean="0">
                        <a:effectLst/>
                      </a:endParaRPr>
                    </a:p>
                  </a:txBody>
                  <a:tcPr marL="12573" marR="12573" marT="12573" marB="0" anchor="ctr"/>
                </a:tc>
                <a:tc>
                  <a:txBody>
                    <a:bodyPr/>
                    <a:lstStyle/>
                    <a:p>
                      <a:pPr algn="ctr" fontAlgn="ctr"/>
                      <a:r>
                        <a:rPr lang="es-ES_tradnl" sz="2000" b="0" i="0" u="none" strike="noStrike" dirty="0" smtClean="0">
                          <a:solidFill>
                            <a:srgbClr val="000000"/>
                          </a:solidFill>
                          <a:effectLst/>
                          <a:latin typeface="Helvetica Neue" charset="0"/>
                        </a:rPr>
                        <a:t>161</a:t>
                      </a:r>
                      <a:endParaRPr lang="es-ES_tradnl" sz="2000" b="0" i="0" u="none" strike="noStrike" dirty="0">
                        <a:solidFill>
                          <a:srgbClr val="000000"/>
                        </a:solidFill>
                        <a:effectLst/>
                        <a:latin typeface="Helvetica Neue" charset="0"/>
                      </a:endParaRPr>
                    </a:p>
                  </a:txBody>
                  <a:tcPr marL="12573" marR="12573" marT="12573" marB="0" anchor="ctr"/>
                </a:tc>
              </a:tr>
              <a:tr h="333867">
                <a:tc>
                  <a:txBody>
                    <a:bodyPr/>
                    <a:lstStyle/>
                    <a:p>
                      <a:pPr algn="ctr" fontAlgn="ctr">
                        <a:lnSpc>
                          <a:spcPct val="100000"/>
                        </a:lnSpc>
                      </a:pPr>
                      <a:r>
                        <a:rPr lang="es-ES_tradnl" sz="2000" u="none" strike="noStrike">
                          <a:effectLst/>
                        </a:rPr>
                        <a:t>8</a:t>
                      </a:r>
                      <a:endParaRPr lang="es-ES_tradnl" sz="2000" b="0" i="0" u="none" strike="noStrike">
                        <a:solidFill>
                          <a:srgbClr val="000000"/>
                        </a:solidFill>
                        <a:effectLst/>
                        <a:latin typeface="Helvetica Neue" charset="0"/>
                      </a:endParaRPr>
                    </a:p>
                  </a:txBody>
                  <a:tcPr marL="12573" marR="12573" marT="12573"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s-ES_tradnl" sz="2000" kern="1200" dirty="0" smtClean="0">
                          <a:solidFill>
                            <a:schemeClr val="dk1"/>
                          </a:solidFill>
                          <a:effectLst/>
                          <a:latin typeface="+mn-lt"/>
                          <a:ea typeface="+mn-ea"/>
                          <a:cs typeface="+mn-cs"/>
                        </a:rPr>
                        <a:t>Johns Hopkins </a:t>
                      </a:r>
                      <a:r>
                        <a:rPr lang="es-ES_tradnl" sz="2000" kern="1200" dirty="0" err="1" smtClean="0">
                          <a:solidFill>
                            <a:schemeClr val="dk1"/>
                          </a:solidFill>
                          <a:effectLst/>
                          <a:latin typeface="+mn-lt"/>
                          <a:ea typeface="+mn-ea"/>
                          <a:cs typeface="+mn-cs"/>
                        </a:rPr>
                        <a:t>University</a:t>
                      </a:r>
                      <a:endParaRPr lang="es-ES_tradnl" sz="2000" dirty="0" smtClean="0">
                        <a:effectLst/>
                      </a:endParaRPr>
                    </a:p>
                  </a:txBody>
                  <a:tcPr marL="12573" marR="12573" marT="12573" marB="0" anchor="ctr"/>
                </a:tc>
                <a:tc>
                  <a:txBody>
                    <a:bodyPr/>
                    <a:lstStyle/>
                    <a:p>
                      <a:pPr algn="ctr" fontAlgn="ctr"/>
                      <a:r>
                        <a:rPr lang="es-ES_tradnl" sz="2000" b="0" i="0" u="none" strike="noStrike" dirty="0" smtClean="0">
                          <a:solidFill>
                            <a:srgbClr val="000000"/>
                          </a:solidFill>
                          <a:effectLst/>
                          <a:latin typeface="Helvetica Neue" charset="0"/>
                        </a:rPr>
                        <a:t>143</a:t>
                      </a:r>
                      <a:endParaRPr lang="es-ES_tradnl" sz="2000" b="0" i="0" u="none" strike="noStrike" dirty="0">
                        <a:solidFill>
                          <a:srgbClr val="000000"/>
                        </a:solidFill>
                        <a:effectLst/>
                        <a:latin typeface="Helvetica Neue" charset="0"/>
                      </a:endParaRPr>
                    </a:p>
                  </a:txBody>
                  <a:tcPr marL="12573" marR="12573" marT="12573" marB="0" anchor="ctr"/>
                </a:tc>
              </a:tr>
              <a:tr h="333867">
                <a:tc>
                  <a:txBody>
                    <a:bodyPr/>
                    <a:lstStyle/>
                    <a:p>
                      <a:pPr algn="ctr" fontAlgn="ctr">
                        <a:lnSpc>
                          <a:spcPct val="100000"/>
                        </a:lnSpc>
                      </a:pPr>
                      <a:r>
                        <a:rPr lang="es-ES_tradnl" sz="2000" u="none" strike="noStrike" dirty="0">
                          <a:effectLst/>
                        </a:rPr>
                        <a:t>9</a:t>
                      </a:r>
                      <a:endParaRPr lang="es-ES_tradnl" sz="2000" b="0" i="0" u="none" strike="noStrike" dirty="0">
                        <a:solidFill>
                          <a:srgbClr val="000000"/>
                        </a:solidFill>
                        <a:effectLst/>
                        <a:latin typeface="Helvetica Neue" charset="0"/>
                      </a:endParaRPr>
                    </a:p>
                  </a:txBody>
                  <a:tcPr marL="12573" marR="12573" marT="12573"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s-ES_tradnl" sz="2000" kern="1200" dirty="0" smtClean="0">
                          <a:solidFill>
                            <a:schemeClr val="dk1"/>
                          </a:solidFill>
                          <a:effectLst/>
                          <a:latin typeface="+mn-lt"/>
                          <a:ea typeface="+mn-ea"/>
                          <a:cs typeface="+mn-cs"/>
                        </a:rPr>
                        <a:t>Columbia </a:t>
                      </a:r>
                      <a:r>
                        <a:rPr lang="es-ES_tradnl" sz="2000" kern="1200" dirty="0" err="1" smtClean="0">
                          <a:solidFill>
                            <a:schemeClr val="dk1"/>
                          </a:solidFill>
                          <a:effectLst/>
                          <a:latin typeface="+mn-lt"/>
                          <a:ea typeface="+mn-ea"/>
                          <a:cs typeface="+mn-cs"/>
                        </a:rPr>
                        <a:t>University</a:t>
                      </a:r>
                      <a:endParaRPr lang="es-ES_tradnl" sz="2000" dirty="0" smtClean="0">
                        <a:effectLst/>
                      </a:endParaRPr>
                    </a:p>
                  </a:txBody>
                  <a:tcPr marL="12573" marR="12573" marT="12573" marB="0" anchor="ctr"/>
                </a:tc>
                <a:tc>
                  <a:txBody>
                    <a:bodyPr/>
                    <a:lstStyle/>
                    <a:p>
                      <a:pPr algn="ctr" fontAlgn="ctr"/>
                      <a:r>
                        <a:rPr lang="es-ES_tradnl" sz="2000" b="0" i="0" u="none" strike="noStrike" dirty="0" smtClean="0">
                          <a:solidFill>
                            <a:srgbClr val="000000"/>
                          </a:solidFill>
                          <a:effectLst/>
                          <a:latin typeface="Helvetica Neue" charset="0"/>
                        </a:rPr>
                        <a:t>119</a:t>
                      </a:r>
                      <a:endParaRPr lang="es-ES_tradnl" sz="2000" b="0" i="0" u="none" strike="noStrike" dirty="0">
                        <a:solidFill>
                          <a:srgbClr val="000000"/>
                        </a:solidFill>
                        <a:effectLst/>
                        <a:latin typeface="Helvetica Neue" charset="0"/>
                      </a:endParaRPr>
                    </a:p>
                  </a:txBody>
                  <a:tcPr marL="12573" marR="12573" marT="12573" marB="0" anchor="ctr"/>
                </a:tc>
              </a:tr>
              <a:tr h="333867">
                <a:tc>
                  <a:txBody>
                    <a:bodyPr/>
                    <a:lstStyle/>
                    <a:p>
                      <a:pPr algn="ctr" fontAlgn="ctr">
                        <a:lnSpc>
                          <a:spcPct val="100000"/>
                        </a:lnSpc>
                      </a:pPr>
                      <a:r>
                        <a:rPr lang="es-ES_tradnl" sz="2000" u="none" strike="noStrike" dirty="0">
                          <a:effectLst/>
                        </a:rPr>
                        <a:t>10</a:t>
                      </a:r>
                      <a:endParaRPr lang="es-ES_tradnl" sz="2000" b="0" i="0" u="none" strike="noStrike" dirty="0">
                        <a:solidFill>
                          <a:srgbClr val="000000"/>
                        </a:solidFill>
                        <a:effectLst/>
                        <a:latin typeface="Helvetica Neue" charset="0"/>
                      </a:endParaRPr>
                    </a:p>
                  </a:txBody>
                  <a:tcPr marL="12573" marR="12573" marT="12573"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s-ES_tradnl" sz="2000" kern="1200" dirty="0" err="1" smtClean="0">
                          <a:solidFill>
                            <a:schemeClr val="dk1"/>
                          </a:solidFill>
                          <a:effectLst/>
                          <a:latin typeface="+mn-lt"/>
                          <a:ea typeface="+mn-ea"/>
                          <a:cs typeface="+mn-cs"/>
                        </a:rPr>
                        <a:t>University</a:t>
                      </a:r>
                      <a:r>
                        <a:rPr lang="es-ES_tradnl" sz="2000" kern="1200" dirty="0" smtClean="0">
                          <a:solidFill>
                            <a:schemeClr val="dk1"/>
                          </a:solidFill>
                          <a:effectLst/>
                          <a:latin typeface="+mn-lt"/>
                          <a:ea typeface="+mn-ea"/>
                          <a:cs typeface="+mn-cs"/>
                        </a:rPr>
                        <a:t> Of Michigan </a:t>
                      </a:r>
                      <a:endParaRPr lang="es-ES_tradnl" sz="2000" dirty="0" smtClean="0">
                        <a:effectLst/>
                      </a:endParaRPr>
                    </a:p>
                  </a:txBody>
                  <a:tcPr marL="12573" marR="12573" marT="12573" marB="0" anchor="ctr"/>
                </a:tc>
                <a:tc>
                  <a:txBody>
                    <a:bodyPr/>
                    <a:lstStyle/>
                    <a:p>
                      <a:pPr algn="ctr" fontAlgn="ctr"/>
                      <a:r>
                        <a:rPr lang="es-ES_tradnl" sz="2000" b="0" i="0" u="none" strike="noStrike" dirty="0" smtClean="0">
                          <a:solidFill>
                            <a:srgbClr val="000000"/>
                          </a:solidFill>
                          <a:effectLst/>
                          <a:latin typeface="Helvetica Neue" charset="0"/>
                        </a:rPr>
                        <a:t>117</a:t>
                      </a:r>
                      <a:endParaRPr lang="es-ES_tradnl" sz="2000" b="0" i="0" u="none" strike="noStrike" dirty="0">
                        <a:solidFill>
                          <a:srgbClr val="000000"/>
                        </a:solidFill>
                        <a:effectLst/>
                        <a:latin typeface="Helvetica Neue" charset="0"/>
                      </a:endParaRPr>
                    </a:p>
                  </a:txBody>
                  <a:tcPr marL="12573" marR="12573" marT="12573" marB="0" anchor="ctr"/>
                </a:tc>
              </a:tr>
              <a:tr h="333867">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s-ES_tradnl" sz="2000" kern="1200" dirty="0" smtClean="0">
                          <a:solidFill>
                            <a:schemeClr val="dk1"/>
                          </a:solidFill>
                          <a:effectLst/>
                          <a:latin typeface="+mn-lt"/>
                          <a:ea typeface="+mn-ea"/>
                          <a:cs typeface="+mn-cs"/>
                        </a:rPr>
                        <a:t>11</a:t>
                      </a:r>
                      <a:endParaRPr lang="es-ES_tradnl" sz="2000" kern="1200" dirty="0">
                        <a:solidFill>
                          <a:schemeClr val="dk1"/>
                        </a:solidFill>
                        <a:effectLst/>
                        <a:latin typeface="+mn-lt"/>
                        <a:ea typeface="+mn-ea"/>
                        <a:cs typeface="+mn-cs"/>
                      </a:endParaRPr>
                    </a:p>
                  </a:txBody>
                  <a:tcPr marL="12573" marR="12573" marT="12573"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s-ES_tradnl" sz="2000" kern="1200" dirty="0" smtClean="0">
                          <a:solidFill>
                            <a:schemeClr val="dk1"/>
                          </a:solidFill>
                          <a:effectLst/>
                          <a:latin typeface="+mn-lt"/>
                          <a:ea typeface="+mn-ea"/>
                          <a:cs typeface="+mn-cs"/>
                        </a:rPr>
                        <a:t>Harvard </a:t>
                      </a:r>
                      <a:r>
                        <a:rPr lang="es-ES_tradnl" sz="2000" kern="1200" dirty="0" err="1" smtClean="0">
                          <a:solidFill>
                            <a:schemeClr val="dk1"/>
                          </a:solidFill>
                          <a:effectLst/>
                          <a:latin typeface="+mn-lt"/>
                          <a:ea typeface="+mn-ea"/>
                          <a:cs typeface="+mn-cs"/>
                        </a:rPr>
                        <a:t>College</a:t>
                      </a:r>
                      <a:r>
                        <a:rPr lang="es-ES_tradnl" sz="2000" kern="1200" dirty="0" smtClean="0">
                          <a:solidFill>
                            <a:schemeClr val="dk1"/>
                          </a:solidFill>
                          <a:effectLst/>
                          <a:latin typeface="+mn-lt"/>
                          <a:ea typeface="+mn-ea"/>
                          <a:cs typeface="+mn-cs"/>
                        </a:rPr>
                        <a:t>, </a:t>
                      </a:r>
                      <a:r>
                        <a:rPr lang="es-ES_tradnl" sz="2000" kern="1200" dirty="0" err="1" smtClean="0">
                          <a:solidFill>
                            <a:schemeClr val="dk1"/>
                          </a:solidFill>
                          <a:effectLst/>
                          <a:latin typeface="+mn-lt"/>
                          <a:ea typeface="+mn-ea"/>
                          <a:cs typeface="+mn-cs"/>
                        </a:rPr>
                        <a:t>President</a:t>
                      </a:r>
                      <a:r>
                        <a:rPr lang="es-ES_tradnl" sz="2000" kern="1200" dirty="0" smtClean="0">
                          <a:solidFill>
                            <a:schemeClr val="dk1"/>
                          </a:solidFill>
                          <a:effectLst/>
                          <a:latin typeface="+mn-lt"/>
                          <a:ea typeface="+mn-ea"/>
                          <a:cs typeface="+mn-cs"/>
                        </a:rPr>
                        <a:t> And </a:t>
                      </a:r>
                      <a:r>
                        <a:rPr lang="es-ES_tradnl" sz="2000" kern="1200" dirty="0" err="1" smtClean="0">
                          <a:solidFill>
                            <a:schemeClr val="dk1"/>
                          </a:solidFill>
                          <a:effectLst/>
                          <a:latin typeface="+mn-lt"/>
                          <a:ea typeface="+mn-ea"/>
                          <a:cs typeface="+mn-cs"/>
                        </a:rPr>
                        <a:t>Fellows</a:t>
                      </a:r>
                      <a:endParaRPr lang="es-ES_tradnl" sz="2000" kern="1200" dirty="0" smtClean="0">
                        <a:solidFill>
                          <a:schemeClr val="dk1"/>
                        </a:solidFill>
                        <a:effectLst/>
                        <a:latin typeface="+mn-lt"/>
                        <a:ea typeface="+mn-ea"/>
                        <a:cs typeface="+mn-cs"/>
                      </a:endParaRPr>
                    </a:p>
                  </a:txBody>
                  <a:tcPr marL="12573" marR="12573" marT="12573" marB="0" anchor="ctr"/>
                </a:tc>
                <a:tc>
                  <a:txBody>
                    <a:bodyPr/>
                    <a:lstStyle/>
                    <a:p>
                      <a:pPr algn="ctr" fontAlgn="ctr"/>
                      <a:r>
                        <a:rPr lang="es-ES_tradnl" sz="2000" b="0" i="0" u="none" strike="noStrike" dirty="0" smtClean="0">
                          <a:solidFill>
                            <a:srgbClr val="000000"/>
                          </a:solidFill>
                          <a:effectLst/>
                          <a:latin typeface="Helvetica Neue" charset="0"/>
                        </a:rPr>
                        <a:t>106</a:t>
                      </a:r>
                      <a:endParaRPr lang="es-ES_tradnl" sz="2000" b="0" i="0" u="none" strike="noStrike" dirty="0">
                        <a:solidFill>
                          <a:srgbClr val="000000"/>
                        </a:solidFill>
                        <a:effectLst/>
                        <a:latin typeface="Helvetica Neue" charset="0"/>
                      </a:endParaRPr>
                    </a:p>
                  </a:txBody>
                  <a:tcPr marL="12573" marR="12573" marT="12573" marB="0" anchor="ctr"/>
                </a:tc>
              </a:tr>
              <a:tr h="333867">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s-ES_tradnl" sz="2000" kern="1200" dirty="0" smtClean="0">
                          <a:solidFill>
                            <a:schemeClr val="dk1"/>
                          </a:solidFill>
                          <a:effectLst/>
                          <a:latin typeface="+mn-lt"/>
                          <a:ea typeface="+mn-ea"/>
                          <a:cs typeface="+mn-cs"/>
                        </a:rPr>
                        <a:t>12</a:t>
                      </a:r>
                      <a:endParaRPr lang="es-ES_tradnl" sz="2000" kern="1200" dirty="0">
                        <a:solidFill>
                          <a:schemeClr val="dk1"/>
                        </a:solidFill>
                        <a:effectLst/>
                        <a:latin typeface="+mn-lt"/>
                        <a:ea typeface="+mn-ea"/>
                        <a:cs typeface="+mn-cs"/>
                      </a:endParaRPr>
                    </a:p>
                  </a:txBody>
                  <a:tcPr marL="12573" marR="12573" marT="12573"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s-ES_tradnl" sz="2000" kern="1200" dirty="0" err="1" smtClean="0">
                          <a:solidFill>
                            <a:schemeClr val="dk1"/>
                          </a:solidFill>
                          <a:effectLst/>
                          <a:latin typeface="+mn-lt"/>
                          <a:ea typeface="+mn-ea"/>
                          <a:cs typeface="+mn-cs"/>
                        </a:rPr>
                        <a:t>Korea</a:t>
                      </a:r>
                      <a:r>
                        <a:rPr lang="es-ES_tradnl" sz="2000" kern="1200" dirty="0" smtClean="0">
                          <a:solidFill>
                            <a:schemeClr val="dk1"/>
                          </a:solidFill>
                          <a:effectLst/>
                          <a:latin typeface="+mn-lt"/>
                          <a:ea typeface="+mn-ea"/>
                          <a:cs typeface="+mn-cs"/>
                        </a:rPr>
                        <a:t> </a:t>
                      </a:r>
                      <a:r>
                        <a:rPr lang="es-ES_tradnl" sz="2000" kern="1200" dirty="0" err="1" smtClean="0">
                          <a:solidFill>
                            <a:schemeClr val="dk1"/>
                          </a:solidFill>
                          <a:effectLst/>
                          <a:latin typeface="+mn-lt"/>
                          <a:ea typeface="+mn-ea"/>
                          <a:cs typeface="+mn-cs"/>
                        </a:rPr>
                        <a:t>Institute</a:t>
                      </a:r>
                      <a:r>
                        <a:rPr lang="es-ES_tradnl" sz="2000" kern="1200" dirty="0" smtClean="0">
                          <a:solidFill>
                            <a:schemeClr val="dk1"/>
                          </a:solidFill>
                          <a:effectLst/>
                          <a:latin typeface="+mn-lt"/>
                          <a:ea typeface="+mn-ea"/>
                          <a:cs typeface="+mn-cs"/>
                        </a:rPr>
                        <a:t> Of </a:t>
                      </a:r>
                      <a:r>
                        <a:rPr lang="es-ES_tradnl" sz="2000" kern="1200" dirty="0" err="1" smtClean="0">
                          <a:solidFill>
                            <a:schemeClr val="dk1"/>
                          </a:solidFill>
                          <a:effectLst/>
                          <a:latin typeface="+mn-lt"/>
                          <a:ea typeface="+mn-ea"/>
                          <a:cs typeface="+mn-cs"/>
                        </a:rPr>
                        <a:t>Science</a:t>
                      </a:r>
                      <a:r>
                        <a:rPr lang="es-ES_tradnl" sz="2000" kern="1200" dirty="0" smtClean="0">
                          <a:solidFill>
                            <a:schemeClr val="dk1"/>
                          </a:solidFill>
                          <a:effectLst/>
                          <a:latin typeface="+mn-lt"/>
                          <a:ea typeface="+mn-ea"/>
                          <a:cs typeface="+mn-cs"/>
                        </a:rPr>
                        <a:t> And </a:t>
                      </a:r>
                      <a:r>
                        <a:rPr lang="es-ES_tradnl" sz="2000" kern="1200" dirty="0" err="1" smtClean="0">
                          <a:solidFill>
                            <a:schemeClr val="dk1"/>
                          </a:solidFill>
                          <a:effectLst/>
                          <a:latin typeface="+mn-lt"/>
                          <a:ea typeface="+mn-ea"/>
                          <a:cs typeface="+mn-cs"/>
                        </a:rPr>
                        <a:t>Technology</a:t>
                      </a:r>
                      <a:endParaRPr lang="es-ES_tradnl" sz="2000" dirty="0" smtClean="0">
                        <a:effectLst/>
                      </a:endParaRPr>
                    </a:p>
                  </a:txBody>
                  <a:tcPr marL="12573" marR="12573" marT="12573" marB="0" anchor="ctr"/>
                </a:tc>
                <a:tc>
                  <a:txBody>
                    <a:bodyPr/>
                    <a:lstStyle/>
                    <a:p>
                      <a:pPr algn="ctr" fontAlgn="ctr"/>
                      <a:r>
                        <a:rPr lang="es-ES_tradnl" sz="2000" b="0" i="0" u="none" strike="noStrike" dirty="0" smtClean="0">
                          <a:solidFill>
                            <a:srgbClr val="000000"/>
                          </a:solidFill>
                          <a:effectLst/>
                          <a:latin typeface="Helvetica Neue" charset="0"/>
                        </a:rPr>
                        <a:t>105</a:t>
                      </a:r>
                      <a:endParaRPr lang="es-ES_tradnl" sz="2000" b="0" i="0" u="none" strike="noStrike" dirty="0">
                        <a:solidFill>
                          <a:srgbClr val="000000"/>
                        </a:solidFill>
                        <a:effectLst/>
                        <a:latin typeface="Helvetica Neue" charset="0"/>
                      </a:endParaRPr>
                    </a:p>
                  </a:txBody>
                  <a:tcPr marL="12573" marR="12573" marT="12573" marB="0" anchor="ctr"/>
                </a:tc>
              </a:tr>
            </a:tbl>
          </a:graphicData>
        </a:graphic>
      </p:graphicFrame>
      <p:sp>
        <p:nvSpPr>
          <p:cNvPr id="10" name="CuadroTexto 9"/>
          <p:cNvSpPr txBox="1"/>
          <p:nvPr/>
        </p:nvSpPr>
        <p:spPr>
          <a:xfrm>
            <a:off x="421341" y="6457890"/>
            <a:ext cx="1999130" cy="369332"/>
          </a:xfrm>
          <a:prstGeom prst="rect">
            <a:avLst/>
          </a:prstGeom>
          <a:noFill/>
        </p:spPr>
        <p:txBody>
          <a:bodyPr wrap="square" rtlCol="0">
            <a:spAutoFit/>
          </a:bodyPr>
          <a:lstStyle/>
          <a:p>
            <a:r>
              <a:rPr lang="es-ES_tradnl" dirty="0" smtClean="0"/>
              <a:t>Fuente: (NAI,2016)</a:t>
            </a:r>
            <a:endParaRPr lang="es-ES_tradnl" dirty="0"/>
          </a:p>
        </p:txBody>
      </p:sp>
    </p:spTree>
    <p:extLst>
      <p:ext uri="{BB962C8B-B14F-4D97-AF65-F5344CB8AC3E}">
        <p14:creationId xmlns:p14="http://schemas.microsoft.com/office/powerpoint/2010/main" val="6424708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2960" y="630318"/>
            <a:ext cx="7543800" cy="944815"/>
          </a:xfrm>
        </p:spPr>
        <p:txBody>
          <a:bodyPr/>
          <a:lstStyle/>
          <a:p>
            <a:pPr algn="ctr"/>
            <a:r>
              <a:rPr lang="es-ES_tradnl" dirty="0" smtClean="0">
                <a:latin typeface="Helvetica Neue" charset="0"/>
                <a:ea typeface="Helvetica Neue" charset="0"/>
                <a:cs typeface="Helvetica Neue" charset="0"/>
              </a:rPr>
              <a:t>Contenido</a:t>
            </a:r>
            <a:endParaRPr lang="es-ES_tradnl" dirty="0">
              <a:latin typeface="Helvetica Neue" charset="0"/>
              <a:ea typeface="Helvetica Neue" charset="0"/>
              <a:cs typeface="Helvetica Neue" charset="0"/>
            </a:endParaRPr>
          </a:p>
        </p:txBody>
      </p:sp>
      <p:sp>
        <p:nvSpPr>
          <p:cNvPr id="3" name="Marcador de contenido 2"/>
          <p:cNvSpPr>
            <a:spLocks noGrp="1"/>
          </p:cNvSpPr>
          <p:nvPr>
            <p:ph idx="1"/>
          </p:nvPr>
        </p:nvSpPr>
        <p:spPr>
          <a:xfrm>
            <a:off x="822959" y="1845734"/>
            <a:ext cx="7543801" cy="4391554"/>
          </a:xfrm>
        </p:spPr>
        <p:txBody>
          <a:bodyPr>
            <a:normAutofit fontScale="92500" lnSpcReduction="20000"/>
          </a:bodyPr>
          <a:lstStyle/>
          <a:p>
            <a:pPr marL="514350" indent="-514350">
              <a:buFont typeface="+mj-lt"/>
              <a:buAutoNum type="romanUcPeriod"/>
            </a:pPr>
            <a:r>
              <a:rPr lang="es-ES_tradnl" sz="2800" dirty="0" smtClean="0">
                <a:latin typeface="Helvetica Neue" charset="0"/>
                <a:ea typeface="Helvetica Neue" charset="0"/>
                <a:cs typeface="Helvetica Neue" charset="0"/>
              </a:rPr>
              <a:t>Introducción</a:t>
            </a:r>
            <a:r>
              <a:rPr lang="es-ES_tradnl" sz="2800" dirty="0">
                <a:latin typeface="Helvetica Neue" charset="0"/>
                <a:ea typeface="Helvetica Neue" charset="0"/>
                <a:cs typeface="Helvetica Neue" charset="0"/>
              </a:rPr>
              <a:t>: </a:t>
            </a:r>
            <a:r>
              <a:rPr lang="es-ES_tradnl" sz="2200" dirty="0" smtClean="0">
                <a:latin typeface="Helvetica Neue" charset="0"/>
                <a:ea typeface="Helvetica Neue" charset="0"/>
                <a:cs typeface="Helvetica Neue" charset="0"/>
              </a:rPr>
              <a:t>(1) Objetivo</a:t>
            </a:r>
            <a:r>
              <a:rPr lang="es-ES_tradnl" sz="2200" dirty="0">
                <a:latin typeface="Helvetica Neue" charset="0"/>
                <a:ea typeface="Helvetica Neue" charset="0"/>
                <a:cs typeface="Helvetica Neue" charset="0"/>
              </a:rPr>
              <a:t>; </a:t>
            </a:r>
            <a:r>
              <a:rPr lang="es-ES_tradnl" sz="2200" dirty="0" smtClean="0">
                <a:latin typeface="Helvetica Neue" charset="0"/>
                <a:ea typeface="Helvetica Neue" charset="0"/>
                <a:cs typeface="Helvetica Neue" charset="0"/>
              </a:rPr>
              <a:t>(2) Pregunta </a:t>
            </a:r>
            <a:r>
              <a:rPr lang="es-ES_tradnl" sz="2200" dirty="0">
                <a:latin typeface="Helvetica Neue" charset="0"/>
                <a:ea typeface="Helvetica Neue" charset="0"/>
                <a:cs typeface="Helvetica Neue" charset="0"/>
              </a:rPr>
              <a:t>de investigación; </a:t>
            </a:r>
            <a:r>
              <a:rPr lang="es-ES_tradnl" sz="2200" dirty="0" smtClean="0">
                <a:latin typeface="Helvetica Neue" charset="0"/>
                <a:ea typeface="Helvetica Neue" charset="0"/>
                <a:cs typeface="Helvetica Neue" charset="0"/>
              </a:rPr>
              <a:t>(3) Hipótesis</a:t>
            </a:r>
            <a:r>
              <a:rPr lang="es-ES_tradnl" sz="2200" dirty="0">
                <a:latin typeface="Helvetica Neue" charset="0"/>
                <a:ea typeface="Helvetica Neue" charset="0"/>
                <a:cs typeface="Helvetica Neue" charset="0"/>
              </a:rPr>
              <a:t>; </a:t>
            </a:r>
            <a:r>
              <a:rPr lang="es-ES_tradnl" sz="2200" dirty="0" smtClean="0">
                <a:latin typeface="Helvetica Neue" charset="0"/>
                <a:ea typeface="Helvetica Neue" charset="0"/>
                <a:cs typeface="Helvetica Neue" charset="0"/>
              </a:rPr>
              <a:t>(4)Justificación.</a:t>
            </a:r>
          </a:p>
          <a:p>
            <a:pPr marL="514350" indent="-514350">
              <a:buFont typeface="+mj-lt"/>
              <a:buAutoNum type="romanUcPeriod"/>
            </a:pPr>
            <a:r>
              <a:rPr lang="es-ES_tradnl" sz="2800" dirty="0">
                <a:latin typeface="Helvetica Neue" charset="0"/>
                <a:ea typeface="Helvetica Neue" charset="0"/>
                <a:cs typeface="Helvetica Neue" charset="0"/>
              </a:rPr>
              <a:t>Patentes universitarias y difusión del conocimiento científico y </a:t>
            </a:r>
            <a:r>
              <a:rPr lang="es-ES_tradnl" sz="2800" dirty="0" smtClean="0">
                <a:latin typeface="Helvetica Neue" charset="0"/>
                <a:ea typeface="Helvetica Neue" charset="0"/>
                <a:cs typeface="Helvetica Neue" charset="0"/>
              </a:rPr>
              <a:t>tecnológico: </a:t>
            </a:r>
            <a:r>
              <a:rPr lang="es-ES_tradnl" sz="2200" dirty="0" smtClean="0">
                <a:latin typeface="Helvetica Neue" charset="0"/>
                <a:ea typeface="Helvetica Neue" charset="0"/>
                <a:cs typeface="Helvetica Neue" charset="0"/>
              </a:rPr>
              <a:t>(1)Patente universitaria; (2)Repositorios Institucionales (3)La OPITT.</a:t>
            </a:r>
          </a:p>
          <a:p>
            <a:pPr marL="514350" indent="-514350">
              <a:buFont typeface="+mj-lt"/>
              <a:buAutoNum type="romanUcPeriod"/>
            </a:pPr>
            <a:r>
              <a:rPr lang="es-ES_tradnl" sz="2800" dirty="0" smtClean="0">
                <a:latin typeface="Helvetica Neue" charset="0"/>
                <a:ea typeface="Helvetica Neue" charset="0"/>
                <a:cs typeface="Helvetica Neue" charset="0"/>
              </a:rPr>
              <a:t>Antecedentes de la difusión digital de conocimiento científico y tecnológico </a:t>
            </a:r>
            <a:r>
              <a:rPr lang="es-ES_tradnl" sz="2200" dirty="0" smtClean="0">
                <a:latin typeface="Helvetica Neue" charset="0"/>
                <a:ea typeface="Helvetica Neue" charset="0"/>
                <a:cs typeface="Helvetica Neue" charset="0"/>
              </a:rPr>
              <a:t>(1)Antecedentes del acceso abierto; (2)Antecedentes de la difusión digital en universidades mexicanas.</a:t>
            </a:r>
          </a:p>
          <a:p>
            <a:pPr marL="514350" indent="-514350">
              <a:buFont typeface="+mj-lt"/>
              <a:buAutoNum type="romanUcPeriod"/>
            </a:pPr>
            <a:r>
              <a:rPr lang="es-ES_tradnl" sz="2800" dirty="0" smtClean="0">
                <a:latin typeface="Helvetica Neue" charset="0"/>
                <a:ea typeface="Helvetica Neue" charset="0"/>
                <a:cs typeface="Helvetica Neue" charset="0"/>
              </a:rPr>
              <a:t>Metodología</a:t>
            </a:r>
            <a:r>
              <a:rPr lang="es-ES_tradnl" sz="2800" dirty="0">
                <a:latin typeface="Helvetica Neue" charset="0"/>
                <a:ea typeface="Helvetica Neue" charset="0"/>
                <a:cs typeface="Helvetica Neue" charset="0"/>
              </a:rPr>
              <a:t>:</a:t>
            </a:r>
            <a:r>
              <a:rPr lang="es-ES_tradnl" sz="2200" dirty="0">
                <a:latin typeface="Helvetica Neue" charset="0"/>
                <a:ea typeface="Helvetica Neue" charset="0"/>
                <a:cs typeface="Helvetica Neue" charset="0"/>
              </a:rPr>
              <a:t> </a:t>
            </a:r>
            <a:r>
              <a:rPr lang="es-ES_tradnl" sz="2200" dirty="0" smtClean="0">
                <a:latin typeface="Helvetica Neue" charset="0"/>
                <a:ea typeface="Helvetica Neue" charset="0"/>
                <a:cs typeface="Helvetica Neue" charset="0"/>
              </a:rPr>
              <a:t>(1) Universo </a:t>
            </a:r>
            <a:r>
              <a:rPr lang="es-ES_tradnl" sz="2200" dirty="0">
                <a:latin typeface="Helvetica Neue" charset="0"/>
                <a:ea typeface="Helvetica Neue" charset="0"/>
                <a:cs typeface="Helvetica Neue" charset="0"/>
              </a:rPr>
              <a:t>de </a:t>
            </a:r>
            <a:r>
              <a:rPr lang="es-ES_tradnl" sz="2200" dirty="0" smtClean="0">
                <a:latin typeface="Helvetica Neue" charset="0"/>
                <a:ea typeface="Helvetica Neue" charset="0"/>
                <a:cs typeface="Helvetica Neue" charset="0"/>
              </a:rPr>
              <a:t>estudio; (2) Indicadores. </a:t>
            </a:r>
          </a:p>
          <a:p>
            <a:pPr marL="514350" indent="-514350">
              <a:buFont typeface="+mj-lt"/>
              <a:buAutoNum type="romanUcPeriod"/>
            </a:pPr>
            <a:r>
              <a:rPr lang="es-ES_tradnl" sz="2800" dirty="0" smtClean="0">
                <a:latin typeface="Helvetica Neue" charset="0"/>
                <a:ea typeface="Helvetica Neue" charset="0"/>
                <a:cs typeface="Helvetica Neue" charset="0"/>
              </a:rPr>
              <a:t>Análisis comparativo</a:t>
            </a:r>
            <a:r>
              <a:rPr lang="es-ES_tradnl" sz="2800" dirty="0">
                <a:latin typeface="Helvetica Neue" charset="0"/>
                <a:ea typeface="Helvetica Neue" charset="0"/>
                <a:cs typeface="Helvetica Neue" charset="0"/>
              </a:rPr>
              <a:t>: </a:t>
            </a:r>
            <a:r>
              <a:rPr lang="es-ES_tradnl" sz="2200" dirty="0" smtClean="0">
                <a:latin typeface="Helvetica Neue" charset="0"/>
                <a:ea typeface="Helvetica Neue" charset="0"/>
                <a:cs typeface="Helvetica Neue" charset="0"/>
              </a:rPr>
              <a:t>(1)Universidades EUA; (2) Universidades México; (4) Hallazgos.</a:t>
            </a:r>
          </a:p>
          <a:p>
            <a:pPr marL="514350" indent="-514350">
              <a:buFont typeface="+mj-lt"/>
              <a:buAutoNum type="romanUcPeriod"/>
            </a:pPr>
            <a:r>
              <a:rPr lang="es-ES_tradnl" sz="2800" dirty="0" smtClean="0">
                <a:latin typeface="Helvetica Neue" charset="0"/>
                <a:ea typeface="Helvetica Neue" charset="0"/>
                <a:cs typeface="Helvetica Neue" charset="0"/>
              </a:rPr>
              <a:t>(1)Conclusiones y (2) Recomendaciones.</a:t>
            </a:r>
            <a:endParaRPr lang="es-ES_tradnl" sz="2800" dirty="0">
              <a:latin typeface="Helvetica Neue" charset="0"/>
              <a:ea typeface="Helvetica Neue" charset="0"/>
              <a:cs typeface="Helvetica Neue" charset="0"/>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Tree>
    <p:extLst>
      <p:ext uri="{BB962C8B-B14F-4D97-AF65-F5344CB8AC3E}">
        <p14:creationId xmlns:p14="http://schemas.microsoft.com/office/powerpoint/2010/main" val="17326586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
        <p:nvSpPr>
          <p:cNvPr id="6" name="CuadroTexto 5"/>
          <p:cNvSpPr txBox="1"/>
          <p:nvPr/>
        </p:nvSpPr>
        <p:spPr>
          <a:xfrm>
            <a:off x="287338" y="6392305"/>
            <a:ext cx="2428968" cy="400110"/>
          </a:xfrm>
          <a:prstGeom prst="rect">
            <a:avLst/>
          </a:prstGeom>
          <a:noFill/>
        </p:spPr>
        <p:txBody>
          <a:bodyPr wrap="square" rtlCol="0">
            <a:spAutoFit/>
          </a:bodyPr>
          <a:lstStyle/>
          <a:p>
            <a:r>
              <a:rPr lang="es-ES_tradnl" sz="2000" dirty="0" smtClean="0"/>
              <a:t>Fuente: (Soria,2016)</a:t>
            </a:r>
            <a:endParaRPr lang="es-ES_tradnl" sz="2000" dirty="0"/>
          </a:p>
        </p:txBody>
      </p:sp>
      <p:graphicFrame>
        <p:nvGraphicFramePr>
          <p:cNvPr id="2" name="Tabla 1"/>
          <p:cNvGraphicFramePr>
            <a:graphicFrameLocks noGrp="1"/>
          </p:cNvGraphicFramePr>
          <p:nvPr>
            <p:extLst>
              <p:ext uri="{D42A27DB-BD31-4B8C-83A1-F6EECF244321}">
                <p14:modId xmlns:p14="http://schemas.microsoft.com/office/powerpoint/2010/main" val="333879157"/>
              </p:ext>
            </p:extLst>
          </p:nvPr>
        </p:nvGraphicFramePr>
        <p:xfrm>
          <a:off x="287337" y="1917510"/>
          <a:ext cx="8569324" cy="4319778"/>
        </p:xfrm>
        <a:graphic>
          <a:graphicData uri="http://schemas.openxmlformats.org/drawingml/2006/table">
            <a:tbl>
              <a:tblPr bandRow="1">
                <a:tableStyleId>{5C22544A-7EE6-4342-B048-85BDC9FD1C3A}</a:tableStyleId>
              </a:tblPr>
              <a:tblGrid>
                <a:gridCol w="353873"/>
                <a:gridCol w="5051377"/>
                <a:gridCol w="1246094"/>
                <a:gridCol w="1221722"/>
                <a:gridCol w="696258"/>
              </a:tblGrid>
              <a:tr h="362907">
                <a:tc>
                  <a:txBody>
                    <a:bodyPr/>
                    <a:lstStyle/>
                    <a:p>
                      <a:pPr algn="ctr" fontAlgn="ct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dirty="0" smtClean="0">
                          <a:effectLst/>
                        </a:rPr>
                        <a:t>Nom</a:t>
                      </a:r>
                      <a:r>
                        <a:rPr lang="es-ES_tradnl" sz="2000" u="none" strike="noStrike" baseline="0" dirty="0" smtClean="0">
                          <a:effectLst/>
                        </a:rPr>
                        <a:t>bre de la </a:t>
                      </a:r>
                      <a:r>
                        <a:rPr lang="es-ES_tradnl" sz="2000" u="none" strike="noStrike" dirty="0" smtClean="0">
                          <a:effectLst/>
                        </a:rPr>
                        <a:t>Institución</a:t>
                      </a:r>
                      <a:endParaRPr lang="es-ES_tradnl" sz="2000" b="0" i="0" u="none" strike="noStrike" dirty="0">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1976-1995</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1996-2014</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Total</a:t>
                      </a:r>
                      <a:endParaRPr lang="es-ES_tradnl" sz="2000" b="0" i="0" u="none" strike="noStrike">
                        <a:solidFill>
                          <a:srgbClr val="000000"/>
                        </a:solidFill>
                        <a:effectLst/>
                        <a:latin typeface="Helvetica Neue" charset="0"/>
                      </a:endParaRPr>
                    </a:p>
                  </a:txBody>
                  <a:tcPr marL="12573" marR="12573" marT="12573" marB="0" anchor="ctr"/>
                </a:tc>
              </a:tr>
              <a:tr h="362907">
                <a:tc>
                  <a:txBody>
                    <a:bodyPr/>
                    <a:lstStyle/>
                    <a:p>
                      <a:pPr algn="ctr" fontAlgn="ctr"/>
                      <a:r>
                        <a:rPr lang="es-ES_tradnl" sz="2000" u="none" strike="noStrike">
                          <a:effectLst/>
                        </a:rPr>
                        <a:t>1</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l" fontAlgn="ctr"/>
                      <a:r>
                        <a:rPr lang="es-ES_tradnl" sz="2000" u="none" strike="noStrike" dirty="0">
                          <a:effectLst/>
                        </a:rPr>
                        <a:t>Universidad Nacional Autónoma de México</a:t>
                      </a:r>
                      <a:endParaRPr lang="es-ES_tradnl" sz="2000" b="0" i="0" u="none" strike="noStrike" dirty="0">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dirty="0">
                          <a:effectLst/>
                        </a:rPr>
                        <a:t>14</a:t>
                      </a:r>
                      <a:endParaRPr lang="es-ES_tradnl" sz="2000" b="0" i="0" u="none" strike="noStrike" dirty="0">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320</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334</a:t>
                      </a:r>
                      <a:endParaRPr lang="es-ES_tradnl" sz="2000" b="0" i="0" u="none" strike="noStrike">
                        <a:solidFill>
                          <a:srgbClr val="000000"/>
                        </a:solidFill>
                        <a:effectLst/>
                        <a:latin typeface="Helvetica Neue" charset="0"/>
                      </a:endParaRPr>
                    </a:p>
                  </a:txBody>
                  <a:tcPr marL="12573" marR="12573" marT="12573" marB="0" anchor="ctr"/>
                </a:tc>
              </a:tr>
              <a:tr h="690708">
                <a:tc>
                  <a:txBody>
                    <a:bodyPr/>
                    <a:lstStyle/>
                    <a:p>
                      <a:pPr algn="ctr" fontAlgn="ctr"/>
                      <a:r>
                        <a:rPr lang="es-ES_tradnl" sz="2000" u="none" strike="noStrike">
                          <a:effectLst/>
                        </a:rPr>
                        <a:t>2</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l" fontAlgn="ctr"/>
                      <a:r>
                        <a:rPr lang="es-ES_tradnl" sz="2000" u="none" strike="noStrike" dirty="0">
                          <a:effectLst/>
                        </a:rPr>
                        <a:t>Instituto Tecnológico y de Estudios Superiores de </a:t>
                      </a:r>
                      <a:r>
                        <a:rPr lang="es-ES_tradnl" sz="2000" u="none" strike="noStrike" dirty="0" smtClean="0">
                          <a:effectLst/>
                        </a:rPr>
                        <a:t>Monterrey</a:t>
                      </a:r>
                      <a:endParaRPr lang="es-ES_tradnl" sz="2000" b="0" i="0" u="none" strike="noStrike" dirty="0">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dirty="0">
                          <a:effectLst/>
                        </a:rPr>
                        <a:t>3</a:t>
                      </a:r>
                      <a:endParaRPr lang="es-ES_tradnl" sz="2000" b="0" i="0" u="none" strike="noStrike" dirty="0">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301</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304</a:t>
                      </a:r>
                      <a:endParaRPr lang="es-ES_tradnl" sz="2000" b="0" i="0" u="none" strike="noStrike">
                        <a:solidFill>
                          <a:srgbClr val="000000"/>
                        </a:solidFill>
                        <a:effectLst/>
                        <a:latin typeface="Helvetica Neue" charset="0"/>
                      </a:endParaRPr>
                    </a:p>
                  </a:txBody>
                  <a:tcPr marL="12573" marR="12573" marT="12573" marB="0" anchor="ctr"/>
                </a:tc>
              </a:tr>
              <a:tr h="362907">
                <a:tc>
                  <a:txBody>
                    <a:bodyPr/>
                    <a:lstStyle/>
                    <a:p>
                      <a:pPr algn="ctr" fontAlgn="ctr"/>
                      <a:r>
                        <a:rPr lang="es-ES_tradnl" sz="2000" u="none" strike="noStrike" dirty="0">
                          <a:effectLst/>
                        </a:rPr>
                        <a:t>3</a:t>
                      </a:r>
                      <a:endParaRPr lang="es-ES_tradnl" sz="2000" b="0" i="0" u="none" strike="noStrike" dirty="0">
                        <a:solidFill>
                          <a:srgbClr val="000000"/>
                        </a:solidFill>
                        <a:effectLst/>
                        <a:latin typeface="Helvetica Neue" charset="0"/>
                      </a:endParaRPr>
                    </a:p>
                  </a:txBody>
                  <a:tcPr marL="12573" marR="12573" marT="12573" marB="0" anchor="ctr"/>
                </a:tc>
                <a:tc>
                  <a:txBody>
                    <a:bodyPr/>
                    <a:lstStyle/>
                    <a:p>
                      <a:pPr algn="l" fontAlgn="ctr"/>
                      <a:r>
                        <a:rPr lang="es-ES_tradnl" sz="2000" u="none" strike="noStrike" dirty="0">
                          <a:effectLst/>
                        </a:rPr>
                        <a:t>Centro de Investigación y de Estudios Avanzados</a:t>
                      </a:r>
                      <a:endParaRPr lang="es-ES_tradnl" sz="2000" b="0" i="0" u="none" strike="noStrike" dirty="0">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3</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217</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220</a:t>
                      </a:r>
                      <a:endParaRPr lang="es-ES_tradnl" sz="2000" b="0" i="0" u="none" strike="noStrike">
                        <a:solidFill>
                          <a:srgbClr val="000000"/>
                        </a:solidFill>
                        <a:effectLst/>
                        <a:latin typeface="Helvetica Neue" charset="0"/>
                      </a:endParaRPr>
                    </a:p>
                  </a:txBody>
                  <a:tcPr marL="12573" marR="12573" marT="12573" marB="0" anchor="ctr"/>
                </a:tc>
              </a:tr>
              <a:tr h="362907">
                <a:tc>
                  <a:txBody>
                    <a:bodyPr/>
                    <a:lstStyle/>
                    <a:p>
                      <a:pPr algn="ctr" fontAlgn="ctr"/>
                      <a:r>
                        <a:rPr lang="es-ES_tradnl" sz="2000" u="none" strike="noStrike">
                          <a:effectLst/>
                        </a:rPr>
                        <a:t>4</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l" fontAlgn="ctr"/>
                      <a:r>
                        <a:rPr lang="es-ES_tradnl" sz="2000" u="none" strike="noStrike" dirty="0">
                          <a:effectLst/>
                        </a:rPr>
                        <a:t>Instituto Politécnico Nacional</a:t>
                      </a:r>
                      <a:endParaRPr lang="es-ES_tradnl" sz="2000" b="0" i="0" u="none" strike="noStrike" dirty="0">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8</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154</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162</a:t>
                      </a:r>
                      <a:endParaRPr lang="es-ES_tradnl" sz="2000" b="0" i="0" u="none" strike="noStrike">
                        <a:solidFill>
                          <a:srgbClr val="000000"/>
                        </a:solidFill>
                        <a:effectLst/>
                        <a:latin typeface="Helvetica Neue" charset="0"/>
                      </a:endParaRPr>
                    </a:p>
                  </a:txBody>
                  <a:tcPr marL="12573" marR="12573" marT="12573" marB="0" anchor="ctr"/>
                </a:tc>
              </a:tr>
              <a:tr h="362907">
                <a:tc>
                  <a:txBody>
                    <a:bodyPr/>
                    <a:lstStyle/>
                    <a:p>
                      <a:pPr algn="ctr" fontAlgn="ctr"/>
                      <a:r>
                        <a:rPr lang="es-ES_tradnl" sz="2000" u="none" strike="noStrike">
                          <a:effectLst/>
                        </a:rPr>
                        <a:t>5</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l" fontAlgn="ctr"/>
                      <a:r>
                        <a:rPr lang="es-ES_tradnl" sz="2000" u="none" strike="noStrike">
                          <a:effectLst/>
                        </a:rPr>
                        <a:t>Universidad Autónoma de Nuevo León</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2</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137</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139</a:t>
                      </a:r>
                      <a:endParaRPr lang="es-ES_tradnl" sz="2000" b="0" i="0" u="none" strike="noStrike">
                        <a:solidFill>
                          <a:srgbClr val="000000"/>
                        </a:solidFill>
                        <a:effectLst/>
                        <a:latin typeface="Helvetica Neue" charset="0"/>
                      </a:endParaRPr>
                    </a:p>
                  </a:txBody>
                  <a:tcPr marL="12573" marR="12573" marT="12573" marB="0" anchor="ctr"/>
                </a:tc>
              </a:tr>
              <a:tr h="362907">
                <a:tc>
                  <a:txBody>
                    <a:bodyPr/>
                    <a:lstStyle/>
                    <a:p>
                      <a:pPr algn="ctr" fontAlgn="ctr"/>
                      <a:r>
                        <a:rPr lang="es-ES_tradnl" sz="2000" u="none" strike="noStrike">
                          <a:effectLst/>
                        </a:rPr>
                        <a:t>6</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l" fontAlgn="ctr"/>
                      <a:r>
                        <a:rPr lang="es-ES_tradnl" sz="2000" u="none" strike="noStrike">
                          <a:effectLst/>
                        </a:rPr>
                        <a:t>Universidad Autónoma Metropolitana</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23</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100</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123</a:t>
                      </a:r>
                      <a:endParaRPr lang="es-ES_tradnl" sz="2000" b="0" i="0" u="none" strike="noStrike">
                        <a:solidFill>
                          <a:srgbClr val="000000"/>
                        </a:solidFill>
                        <a:effectLst/>
                        <a:latin typeface="Helvetica Neue" charset="0"/>
                      </a:endParaRPr>
                    </a:p>
                  </a:txBody>
                  <a:tcPr marL="12573" marR="12573" marT="12573" marB="0" anchor="ctr"/>
                </a:tc>
              </a:tr>
              <a:tr h="362907">
                <a:tc>
                  <a:txBody>
                    <a:bodyPr/>
                    <a:lstStyle/>
                    <a:p>
                      <a:pPr algn="ctr" fontAlgn="ctr"/>
                      <a:r>
                        <a:rPr lang="es-ES_tradnl" sz="2000" u="none" strike="noStrike">
                          <a:effectLst/>
                        </a:rPr>
                        <a:t>7</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l" fontAlgn="ctr"/>
                      <a:r>
                        <a:rPr lang="es-ES_tradnl" sz="2000" u="none" strike="noStrike">
                          <a:effectLst/>
                        </a:rPr>
                        <a:t>Benemérita Universidad Autónoma de Puebla</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1</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95</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96</a:t>
                      </a:r>
                      <a:endParaRPr lang="es-ES_tradnl" sz="2000" b="0" i="0" u="none" strike="noStrike">
                        <a:solidFill>
                          <a:srgbClr val="000000"/>
                        </a:solidFill>
                        <a:effectLst/>
                        <a:latin typeface="Helvetica Neue" charset="0"/>
                      </a:endParaRPr>
                    </a:p>
                  </a:txBody>
                  <a:tcPr marL="12573" marR="12573" marT="12573" marB="0" anchor="ctr"/>
                </a:tc>
              </a:tr>
              <a:tr h="362907">
                <a:tc>
                  <a:txBody>
                    <a:bodyPr/>
                    <a:lstStyle/>
                    <a:p>
                      <a:pPr algn="ctr" fontAlgn="ctr"/>
                      <a:r>
                        <a:rPr lang="es-ES_tradnl" sz="2000" u="none" strike="noStrike">
                          <a:effectLst/>
                        </a:rPr>
                        <a:t>8</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l" fontAlgn="ctr"/>
                      <a:r>
                        <a:rPr lang="es-ES_tradnl" sz="2000" u="none" strike="noStrike">
                          <a:effectLst/>
                        </a:rPr>
                        <a:t>Universidad de Guanajuato</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2</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75</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77</a:t>
                      </a:r>
                      <a:endParaRPr lang="es-ES_tradnl" sz="2000" b="0" i="0" u="none" strike="noStrike">
                        <a:solidFill>
                          <a:srgbClr val="000000"/>
                        </a:solidFill>
                        <a:effectLst/>
                        <a:latin typeface="Helvetica Neue" charset="0"/>
                      </a:endParaRPr>
                    </a:p>
                  </a:txBody>
                  <a:tcPr marL="12573" marR="12573" marT="12573" marB="0" anchor="ctr"/>
                </a:tc>
              </a:tr>
              <a:tr h="362907">
                <a:tc>
                  <a:txBody>
                    <a:bodyPr/>
                    <a:lstStyle/>
                    <a:p>
                      <a:pPr algn="ctr" fontAlgn="ctr"/>
                      <a:r>
                        <a:rPr lang="es-ES_tradnl" sz="2000" u="none" strike="noStrike">
                          <a:effectLst/>
                        </a:rPr>
                        <a:t>9</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l" fontAlgn="ctr"/>
                      <a:r>
                        <a:rPr lang="es-ES_tradnl" sz="2000" u="none" strike="noStrike" dirty="0">
                          <a:effectLst/>
                        </a:rPr>
                        <a:t>Universidad de Guadalajara</a:t>
                      </a:r>
                      <a:endParaRPr lang="es-ES_tradnl" sz="2000" b="0" i="0" u="none" strike="noStrike" dirty="0">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dirty="0">
                          <a:effectLst/>
                        </a:rPr>
                        <a:t>0</a:t>
                      </a:r>
                      <a:endParaRPr lang="es-ES_tradnl" sz="2000" b="0" i="0" u="none" strike="noStrike" dirty="0">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28</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28</a:t>
                      </a:r>
                      <a:endParaRPr lang="es-ES_tradnl" sz="2000" b="0" i="0" u="none" strike="noStrike">
                        <a:solidFill>
                          <a:srgbClr val="000000"/>
                        </a:solidFill>
                        <a:effectLst/>
                        <a:latin typeface="Helvetica Neue" charset="0"/>
                      </a:endParaRPr>
                    </a:p>
                  </a:txBody>
                  <a:tcPr marL="12573" marR="12573" marT="12573" marB="0" anchor="ctr"/>
                </a:tc>
              </a:tr>
              <a:tr h="362907">
                <a:tc>
                  <a:txBody>
                    <a:bodyPr/>
                    <a:lstStyle/>
                    <a:p>
                      <a:pPr algn="ctr" fontAlgn="ctr"/>
                      <a:r>
                        <a:rPr lang="es-ES_tradnl" sz="2000" u="none" strike="noStrike">
                          <a:effectLst/>
                        </a:rPr>
                        <a:t>10</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l" fontAlgn="ctr"/>
                      <a:r>
                        <a:rPr lang="es-ES_tradnl" sz="2000" u="none" strike="noStrike" dirty="0">
                          <a:effectLst/>
                        </a:rPr>
                        <a:t>Universidad Autónoma de Baja California</a:t>
                      </a:r>
                      <a:endParaRPr lang="es-ES_tradnl" sz="2000" b="0" i="0" u="none" strike="noStrike" dirty="0">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0</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a:effectLst/>
                        </a:rPr>
                        <a:t>26</a:t>
                      </a:r>
                      <a:endParaRPr lang="es-ES_tradnl" sz="2000" b="0" i="0" u="none" strike="noStrike">
                        <a:solidFill>
                          <a:srgbClr val="000000"/>
                        </a:solidFill>
                        <a:effectLst/>
                        <a:latin typeface="Helvetica Neue" charset="0"/>
                      </a:endParaRPr>
                    </a:p>
                  </a:txBody>
                  <a:tcPr marL="12573" marR="12573" marT="12573" marB="0" anchor="ctr"/>
                </a:tc>
                <a:tc>
                  <a:txBody>
                    <a:bodyPr/>
                    <a:lstStyle/>
                    <a:p>
                      <a:pPr algn="ctr" fontAlgn="ctr"/>
                      <a:r>
                        <a:rPr lang="es-ES_tradnl" sz="2000" u="none" strike="noStrike" dirty="0">
                          <a:effectLst/>
                        </a:rPr>
                        <a:t>26</a:t>
                      </a:r>
                      <a:endParaRPr lang="es-ES_tradnl" sz="2000" b="0" i="0" u="none" strike="noStrike" dirty="0">
                        <a:solidFill>
                          <a:srgbClr val="000000"/>
                        </a:solidFill>
                        <a:effectLst/>
                        <a:latin typeface="Helvetica Neue" charset="0"/>
                      </a:endParaRPr>
                    </a:p>
                  </a:txBody>
                  <a:tcPr marL="12573" marR="12573" marT="12573" marB="0" anchor="ctr"/>
                </a:tc>
              </a:tr>
            </a:tbl>
          </a:graphicData>
        </a:graphic>
      </p:graphicFrame>
      <p:sp>
        <p:nvSpPr>
          <p:cNvPr id="3" name="Título 2"/>
          <p:cNvSpPr>
            <a:spLocks noGrp="1"/>
          </p:cNvSpPr>
          <p:nvPr>
            <p:ph type="title"/>
          </p:nvPr>
        </p:nvSpPr>
        <p:spPr>
          <a:xfrm>
            <a:off x="385481" y="286604"/>
            <a:ext cx="8471179" cy="1450757"/>
          </a:xfrm>
        </p:spPr>
        <p:txBody>
          <a:bodyPr>
            <a:normAutofit/>
          </a:bodyPr>
          <a:lstStyle/>
          <a:p>
            <a:pPr algn="ctr"/>
            <a:r>
              <a:rPr lang="es-ES_tradnl" sz="3000" dirty="0" smtClean="0"/>
              <a:t>Ranking de universidades mexicanas con </a:t>
            </a:r>
            <a:br>
              <a:rPr lang="es-ES_tradnl" sz="3000" dirty="0" smtClean="0"/>
            </a:br>
            <a:r>
              <a:rPr lang="es-ES_tradnl" sz="3000" dirty="0" smtClean="0"/>
              <a:t>patentes concedidas por el IMPI</a:t>
            </a:r>
            <a:endParaRPr lang="es-ES_tradnl" sz="3000" dirty="0"/>
          </a:p>
        </p:txBody>
      </p:sp>
    </p:spTree>
    <p:extLst>
      <p:ext uri="{BB962C8B-B14F-4D97-AF65-F5344CB8AC3E}">
        <p14:creationId xmlns:p14="http://schemas.microsoft.com/office/powerpoint/2010/main" val="10342979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Universo de </a:t>
            </a:r>
            <a:r>
              <a:rPr lang="es-ES_tradnl" dirty="0" smtClean="0"/>
              <a:t>estudio</a:t>
            </a:r>
            <a:endParaRPr lang="es-ES_tradnl" dirty="0"/>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909450363"/>
              </p:ext>
            </p:extLst>
          </p:nvPr>
        </p:nvGraphicFramePr>
        <p:xfrm>
          <a:off x="287337" y="1846262"/>
          <a:ext cx="8569326" cy="4391025"/>
        </p:xfrm>
        <a:graphic>
          <a:graphicData uri="http://schemas.openxmlformats.org/drawingml/2006/table">
            <a:tbl>
              <a:tblPr firstRow="1" bandRow="1">
                <a:tableStyleId>{FABFCF23-3B69-468F-B69F-88F6DE6A72F2}</a:tableStyleId>
              </a:tblPr>
              <a:tblGrid>
                <a:gridCol w="4284663"/>
                <a:gridCol w="4284663"/>
              </a:tblGrid>
              <a:tr h="878205">
                <a:tc>
                  <a:txBody>
                    <a:bodyPr/>
                    <a:lstStyle/>
                    <a:p>
                      <a:endParaRPr lang="es-ES_tradnl" dirty="0"/>
                    </a:p>
                  </a:txBody>
                  <a:tcPr/>
                </a:tc>
                <a:tc>
                  <a:txBody>
                    <a:bodyPr/>
                    <a:lstStyle/>
                    <a:p>
                      <a:endParaRPr lang="es-ES_tradnl" dirty="0"/>
                    </a:p>
                  </a:txBody>
                  <a:tcPr/>
                </a:tc>
              </a:tr>
              <a:tr h="878205">
                <a:tc>
                  <a:txBody>
                    <a:bodyPr/>
                    <a:lstStyle/>
                    <a:p>
                      <a:endParaRPr lang="es-ES_tradnl" dirty="0"/>
                    </a:p>
                  </a:txBody>
                  <a:tcPr/>
                </a:tc>
                <a:tc>
                  <a:txBody>
                    <a:bodyPr/>
                    <a:lstStyle/>
                    <a:p>
                      <a:endParaRPr lang="es-ES_tradnl" dirty="0"/>
                    </a:p>
                  </a:txBody>
                  <a:tcPr/>
                </a:tc>
              </a:tr>
              <a:tr h="878205">
                <a:tc>
                  <a:txBody>
                    <a:bodyPr/>
                    <a:lstStyle/>
                    <a:p>
                      <a:endParaRPr lang="es-ES_tradnl" dirty="0"/>
                    </a:p>
                  </a:txBody>
                  <a:tcPr/>
                </a:tc>
                <a:tc>
                  <a:txBody>
                    <a:bodyPr/>
                    <a:lstStyle/>
                    <a:p>
                      <a:endParaRPr lang="es-ES_tradnl" dirty="0"/>
                    </a:p>
                  </a:txBody>
                  <a:tcPr/>
                </a:tc>
              </a:tr>
              <a:tr h="878205">
                <a:tc>
                  <a:txBody>
                    <a:bodyPr/>
                    <a:lstStyle/>
                    <a:p>
                      <a:endParaRPr lang="es-ES_tradnl" dirty="0"/>
                    </a:p>
                  </a:txBody>
                  <a:tcPr/>
                </a:tc>
                <a:tc>
                  <a:txBody>
                    <a:bodyPr/>
                    <a:lstStyle/>
                    <a:p>
                      <a:endParaRPr lang="es-ES_tradnl" dirty="0"/>
                    </a:p>
                  </a:txBody>
                  <a:tcPr/>
                </a:tc>
              </a:tr>
              <a:tr h="878205">
                <a:tc>
                  <a:txBody>
                    <a:bodyPr/>
                    <a:lstStyle/>
                    <a:p>
                      <a:endParaRPr lang="es-ES_tradnl" dirty="0"/>
                    </a:p>
                  </a:txBody>
                  <a:tcPr/>
                </a:tc>
                <a:tc>
                  <a:txBody>
                    <a:bodyPr/>
                    <a:lstStyle/>
                    <a:p>
                      <a:endParaRPr lang="es-ES_tradnl" dirty="0"/>
                    </a:p>
                  </a:txBody>
                  <a:tcPr/>
                </a:tc>
              </a:tr>
            </a:tbl>
          </a:graphicData>
        </a:graphic>
      </p:graphicFrame>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pic>
        <p:nvPicPr>
          <p:cNvPr id="7" name="Imagen 6"/>
          <p:cNvPicPr/>
          <p:nvPr/>
        </p:nvPicPr>
        <p:blipFill>
          <a:blip r:embed="rId3">
            <a:extLst>
              <a:ext uri="{28A0092B-C50C-407E-A947-70E740481C1C}">
                <a14:useLocalDpi xmlns:a14="http://schemas.microsoft.com/office/drawing/2010/main" val="0"/>
              </a:ext>
            </a:extLst>
          </a:blip>
          <a:stretch>
            <a:fillRect/>
          </a:stretch>
        </p:blipFill>
        <p:spPr>
          <a:xfrm>
            <a:off x="373835" y="1846262"/>
            <a:ext cx="2483485" cy="762635"/>
          </a:xfrm>
          <a:prstGeom prst="rect">
            <a:avLst/>
          </a:prstGeom>
        </p:spPr>
      </p:pic>
      <p:pic>
        <p:nvPicPr>
          <p:cNvPr id="8" name="Imagen 7"/>
          <p:cNvPicPr/>
          <p:nvPr/>
        </p:nvPicPr>
        <p:blipFill>
          <a:blip r:embed="rId4">
            <a:extLst>
              <a:ext uri="{28A0092B-C50C-407E-A947-70E740481C1C}">
                <a14:useLocalDpi xmlns:a14="http://schemas.microsoft.com/office/drawing/2010/main" val="0"/>
              </a:ext>
            </a:extLst>
          </a:blip>
          <a:stretch>
            <a:fillRect/>
          </a:stretch>
        </p:blipFill>
        <p:spPr>
          <a:xfrm>
            <a:off x="373835" y="2849178"/>
            <a:ext cx="2483485" cy="813435"/>
          </a:xfrm>
          <a:prstGeom prst="rect">
            <a:avLst/>
          </a:prstGeom>
        </p:spPr>
      </p:pic>
      <p:pic>
        <p:nvPicPr>
          <p:cNvPr id="9" name="Imagen 8"/>
          <p:cNvPicPr/>
          <p:nvPr/>
        </p:nvPicPr>
        <p:blipFill rotWithShape="1">
          <a:blip r:embed="rId5">
            <a:extLst>
              <a:ext uri="{28A0092B-C50C-407E-A947-70E740481C1C}">
                <a14:useLocalDpi xmlns:a14="http://schemas.microsoft.com/office/drawing/2010/main" val="0"/>
              </a:ext>
            </a:extLst>
          </a:blip>
          <a:srcRect l="14802" t="29081" r="14664" b="28911"/>
          <a:stretch/>
        </p:blipFill>
        <p:spPr bwMode="auto">
          <a:xfrm>
            <a:off x="373835" y="3771514"/>
            <a:ext cx="2483485" cy="719455"/>
          </a:xfrm>
          <a:prstGeom prst="rect">
            <a:avLst/>
          </a:prstGeom>
          <a:ln>
            <a:noFill/>
          </a:ln>
          <a:extLst>
            <a:ext uri="{53640926-AAD7-44D8-BBD7-CCE9431645EC}">
              <a14:shadowObscured xmlns:a14="http://schemas.microsoft.com/office/drawing/2010/main"/>
            </a:ext>
          </a:extLst>
        </p:spPr>
      </p:pic>
      <p:pic>
        <p:nvPicPr>
          <p:cNvPr id="11" name="Imagen 10"/>
          <p:cNvPicPr/>
          <p:nvPr/>
        </p:nvPicPr>
        <p:blipFill>
          <a:blip r:embed="rId6">
            <a:extLst>
              <a:ext uri="{28A0092B-C50C-407E-A947-70E740481C1C}">
                <a14:useLocalDpi xmlns:a14="http://schemas.microsoft.com/office/drawing/2010/main" val="0"/>
              </a:ext>
            </a:extLst>
          </a:blip>
          <a:stretch>
            <a:fillRect/>
          </a:stretch>
        </p:blipFill>
        <p:spPr>
          <a:xfrm>
            <a:off x="373835" y="5402263"/>
            <a:ext cx="2447925" cy="835025"/>
          </a:xfrm>
          <a:prstGeom prst="rect">
            <a:avLst/>
          </a:prstGeom>
        </p:spPr>
      </p:pic>
      <p:pic>
        <p:nvPicPr>
          <p:cNvPr id="12" name="Imagen 11"/>
          <p:cNvPicPr/>
          <p:nvPr/>
        </p:nvPicPr>
        <p:blipFill>
          <a:blip r:embed="rId7"/>
          <a:stretch>
            <a:fillRect/>
          </a:stretch>
        </p:blipFill>
        <p:spPr>
          <a:xfrm>
            <a:off x="4718281" y="1817626"/>
            <a:ext cx="2496820" cy="920115"/>
          </a:xfrm>
          <a:prstGeom prst="rect">
            <a:avLst/>
          </a:prstGeom>
        </p:spPr>
      </p:pic>
      <p:pic>
        <p:nvPicPr>
          <p:cNvPr id="14" name="Imagen 13"/>
          <p:cNvPicPr/>
          <p:nvPr/>
        </p:nvPicPr>
        <p:blipFill>
          <a:blip r:embed="rId8">
            <a:extLst>
              <a:ext uri="{28A0092B-C50C-407E-A947-70E740481C1C}">
                <a14:useLocalDpi xmlns:a14="http://schemas.microsoft.com/office/drawing/2010/main" val="0"/>
              </a:ext>
            </a:extLst>
          </a:blip>
          <a:stretch>
            <a:fillRect/>
          </a:stretch>
        </p:blipFill>
        <p:spPr>
          <a:xfrm>
            <a:off x="4572000" y="3662613"/>
            <a:ext cx="1544280" cy="756105"/>
          </a:xfrm>
          <a:prstGeom prst="rect">
            <a:avLst/>
          </a:prstGeom>
        </p:spPr>
      </p:pic>
      <p:pic>
        <p:nvPicPr>
          <p:cNvPr id="15" name="Imagen 14"/>
          <p:cNvPicPr/>
          <p:nvPr/>
        </p:nvPicPr>
        <p:blipFill>
          <a:blip r:embed="rId9"/>
          <a:stretch>
            <a:fillRect/>
          </a:stretch>
        </p:blipFill>
        <p:spPr>
          <a:xfrm>
            <a:off x="4633029" y="4530639"/>
            <a:ext cx="2447925" cy="734060"/>
          </a:xfrm>
          <a:prstGeom prst="rect">
            <a:avLst/>
          </a:prstGeom>
        </p:spPr>
      </p:pic>
      <p:pic>
        <p:nvPicPr>
          <p:cNvPr id="16" name="Imagen 15"/>
          <p:cNvPicPr/>
          <p:nvPr/>
        </p:nvPicPr>
        <p:blipFill rotWithShape="1">
          <a:blip r:embed="rId10"/>
          <a:srcRect t="16680" b="21566"/>
          <a:stretch/>
        </p:blipFill>
        <p:spPr bwMode="auto">
          <a:xfrm>
            <a:off x="4718281" y="5442267"/>
            <a:ext cx="2446020" cy="755015"/>
          </a:xfrm>
          <a:prstGeom prst="rect">
            <a:avLst/>
          </a:prstGeom>
          <a:ln>
            <a:noFill/>
          </a:ln>
          <a:extLst>
            <a:ext uri="{53640926-AAD7-44D8-BBD7-CCE9431645EC}">
              <a14:shadowObscured xmlns:a14="http://schemas.microsoft.com/office/drawing/2010/main"/>
            </a:ext>
          </a:extLst>
        </p:spPr>
      </p:pic>
      <p:pic>
        <p:nvPicPr>
          <p:cNvPr id="3" name="Imagen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02468" y="2787596"/>
            <a:ext cx="2884394" cy="829896"/>
          </a:xfrm>
          <a:prstGeom prst="rect">
            <a:avLst/>
          </a:prstGeom>
        </p:spPr>
      </p:pic>
      <p:pic>
        <p:nvPicPr>
          <p:cNvPr id="17" name="Imagen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7337" y="4640271"/>
            <a:ext cx="2569983" cy="541389"/>
          </a:xfrm>
          <a:prstGeom prst="rect">
            <a:avLst/>
          </a:prstGeom>
        </p:spPr>
      </p:pic>
      <p:sp>
        <p:nvSpPr>
          <p:cNvPr id="10" name="CuadroTexto 9"/>
          <p:cNvSpPr txBox="1"/>
          <p:nvPr/>
        </p:nvSpPr>
        <p:spPr>
          <a:xfrm>
            <a:off x="2943817" y="1904465"/>
            <a:ext cx="1628182" cy="646331"/>
          </a:xfrm>
          <a:prstGeom prst="rect">
            <a:avLst/>
          </a:prstGeom>
          <a:noFill/>
        </p:spPr>
        <p:txBody>
          <a:bodyPr wrap="square" rtlCol="0">
            <a:spAutoFit/>
          </a:bodyPr>
          <a:lstStyle/>
          <a:p>
            <a:r>
              <a:rPr lang="es-ES_tradnl" dirty="0" smtClean="0"/>
              <a:t>1861, 155 años</a:t>
            </a:r>
          </a:p>
          <a:p>
            <a:r>
              <a:rPr lang="es-ES_tradnl" dirty="0" smtClean="0"/>
              <a:t>278 patentes</a:t>
            </a:r>
            <a:r>
              <a:rPr lang="es-ES_tradnl" dirty="0"/>
              <a:t>†</a:t>
            </a:r>
            <a:endParaRPr lang="es-ES_tradnl" dirty="0" smtClean="0"/>
          </a:p>
        </p:txBody>
      </p:sp>
      <p:sp>
        <p:nvSpPr>
          <p:cNvPr id="18" name="CuadroTexto 17"/>
          <p:cNvSpPr txBox="1"/>
          <p:nvPr/>
        </p:nvSpPr>
        <p:spPr>
          <a:xfrm>
            <a:off x="2943817" y="2849178"/>
            <a:ext cx="1628182" cy="646331"/>
          </a:xfrm>
          <a:prstGeom prst="rect">
            <a:avLst/>
          </a:prstGeom>
          <a:noFill/>
        </p:spPr>
        <p:txBody>
          <a:bodyPr wrap="square" rtlCol="0">
            <a:spAutoFit/>
          </a:bodyPr>
          <a:lstStyle/>
          <a:p>
            <a:r>
              <a:rPr lang="es-ES_tradnl" dirty="0" smtClean="0"/>
              <a:t>1891, 125 años</a:t>
            </a:r>
          </a:p>
          <a:p>
            <a:r>
              <a:rPr lang="es-ES_tradnl" dirty="0" smtClean="0"/>
              <a:t>205 patentes</a:t>
            </a:r>
            <a:r>
              <a:rPr lang="es-ES_tradnl" dirty="0"/>
              <a:t>†</a:t>
            </a:r>
            <a:endParaRPr lang="es-ES_tradnl" dirty="0" smtClean="0"/>
          </a:p>
        </p:txBody>
      </p:sp>
      <p:sp>
        <p:nvSpPr>
          <p:cNvPr id="19" name="CuadroTexto 18"/>
          <p:cNvSpPr txBox="1"/>
          <p:nvPr/>
        </p:nvSpPr>
        <p:spPr>
          <a:xfrm>
            <a:off x="2966678" y="3717499"/>
            <a:ext cx="1628182" cy="646331"/>
          </a:xfrm>
          <a:prstGeom prst="rect">
            <a:avLst/>
          </a:prstGeom>
          <a:noFill/>
        </p:spPr>
        <p:txBody>
          <a:bodyPr wrap="square" rtlCol="0">
            <a:spAutoFit/>
          </a:bodyPr>
          <a:lstStyle/>
          <a:p>
            <a:r>
              <a:rPr lang="es-ES_tradnl" dirty="0" smtClean="0"/>
              <a:t>1883, 133 años</a:t>
            </a:r>
          </a:p>
          <a:p>
            <a:r>
              <a:rPr lang="es-ES_tradnl" dirty="0" smtClean="0"/>
              <a:t>191 patentes</a:t>
            </a:r>
            <a:r>
              <a:rPr lang="es-ES_tradnl" dirty="0"/>
              <a:t>†</a:t>
            </a:r>
            <a:endParaRPr lang="es-ES_tradnl" dirty="0" smtClean="0"/>
          </a:p>
        </p:txBody>
      </p:sp>
      <p:sp>
        <p:nvSpPr>
          <p:cNvPr id="20" name="CuadroTexto 19"/>
          <p:cNvSpPr txBox="1"/>
          <p:nvPr/>
        </p:nvSpPr>
        <p:spPr>
          <a:xfrm>
            <a:off x="2974286" y="4574503"/>
            <a:ext cx="1628182" cy="646331"/>
          </a:xfrm>
          <a:prstGeom prst="rect">
            <a:avLst/>
          </a:prstGeom>
          <a:noFill/>
        </p:spPr>
        <p:txBody>
          <a:bodyPr wrap="square" rtlCol="0">
            <a:spAutoFit/>
          </a:bodyPr>
          <a:lstStyle/>
          <a:p>
            <a:r>
              <a:rPr lang="es-ES_tradnl" dirty="0" smtClean="0"/>
              <a:t>1891, 125 años</a:t>
            </a:r>
          </a:p>
          <a:p>
            <a:r>
              <a:rPr lang="es-ES_tradnl" dirty="0" smtClean="0"/>
              <a:t>183 patentes</a:t>
            </a:r>
            <a:r>
              <a:rPr lang="es-ES_tradnl" dirty="0"/>
              <a:t>†</a:t>
            </a:r>
            <a:endParaRPr lang="es-ES_tradnl" dirty="0" smtClean="0"/>
          </a:p>
        </p:txBody>
      </p:sp>
      <p:sp>
        <p:nvSpPr>
          <p:cNvPr id="21" name="CuadroTexto 20"/>
          <p:cNvSpPr txBox="1"/>
          <p:nvPr/>
        </p:nvSpPr>
        <p:spPr>
          <a:xfrm>
            <a:off x="2908258" y="5530533"/>
            <a:ext cx="1628182" cy="646331"/>
          </a:xfrm>
          <a:prstGeom prst="rect">
            <a:avLst/>
          </a:prstGeom>
          <a:noFill/>
        </p:spPr>
        <p:txBody>
          <a:bodyPr wrap="square" rtlCol="0">
            <a:spAutoFit/>
          </a:bodyPr>
          <a:lstStyle/>
          <a:p>
            <a:r>
              <a:rPr lang="es-ES_tradnl" dirty="0" smtClean="0"/>
              <a:t>1848, 168 años</a:t>
            </a:r>
          </a:p>
          <a:p>
            <a:r>
              <a:rPr lang="es-ES_tradnl" dirty="0" smtClean="0"/>
              <a:t>161 patentes</a:t>
            </a:r>
            <a:r>
              <a:rPr lang="es-ES_tradnl" dirty="0"/>
              <a:t>†</a:t>
            </a:r>
            <a:endParaRPr lang="es-ES_tradnl" dirty="0" smtClean="0"/>
          </a:p>
        </p:txBody>
      </p:sp>
      <p:sp>
        <p:nvSpPr>
          <p:cNvPr id="22" name="CuadroTexto 21"/>
          <p:cNvSpPr txBox="1"/>
          <p:nvPr/>
        </p:nvSpPr>
        <p:spPr>
          <a:xfrm>
            <a:off x="7344870" y="1983152"/>
            <a:ext cx="1628182" cy="646331"/>
          </a:xfrm>
          <a:prstGeom prst="rect">
            <a:avLst/>
          </a:prstGeom>
          <a:noFill/>
        </p:spPr>
        <p:txBody>
          <a:bodyPr wrap="square" rtlCol="0">
            <a:spAutoFit/>
          </a:bodyPr>
          <a:lstStyle/>
          <a:p>
            <a:r>
              <a:rPr lang="es-ES_tradnl" dirty="0" smtClean="0"/>
              <a:t>1910, 106 años</a:t>
            </a:r>
          </a:p>
          <a:p>
            <a:r>
              <a:rPr lang="es-ES_tradnl" dirty="0" smtClean="0"/>
              <a:t>24 patentes*</a:t>
            </a:r>
          </a:p>
        </p:txBody>
      </p:sp>
      <p:sp>
        <p:nvSpPr>
          <p:cNvPr id="23" name="CuadroTexto 22"/>
          <p:cNvSpPr txBox="1"/>
          <p:nvPr/>
        </p:nvSpPr>
        <p:spPr>
          <a:xfrm>
            <a:off x="7433982" y="2791077"/>
            <a:ext cx="1628182" cy="646331"/>
          </a:xfrm>
          <a:prstGeom prst="rect">
            <a:avLst/>
          </a:prstGeom>
          <a:noFill/>
        </p:spPr>
        <p:txBody>
          <a:bodyPr wrap="square" rtlCol="0">
            <a:spAutoFit/>
          </a:bodyPr>
          <a:lstStyle/>
          <a:p>
            <a:r>
              <a:rPr lang="es-ES_tradnl" dirty="0" smtClean="0"/>
              <a:t>1974, 42 años</a:t>
            </a:r>
          </a:p>
          <a:p>
            <a:r>
              <a:rPr lang="es-ES_tradnl" dirty="0"/>
              <a:t>6</a:t>
            </a:r>
            <a:r>
              <a:rPr lang="es-ES_tradnl" dirty="0" smtClean="0"/>
              <a:t> patentes*</a:t>
            </a:r>
          </a:p>
        </p:txBody>
      </p:sp>
      <p:sp>
        <p:nvSpPr>
          <p:cNvPr id="24" name="CuadroTexto 23"/>
          <p:cNvSpPr txBox="1"/>
          <p:nvPr/>
        </p:nvSpPr>
        <p:spPr>
          <a:xfrm>
            <a:off x="7271730" y="5530532"/>
            <a:ext cx="1628182" cy="646331"/>
          </a:xfrm>
          <a:prstGeom prst="rect">
            <a:avLst/>
          </a:prstGeom>
          <a:noFill/>
        </p:spPr>
        <p:txBody>
          <a:bodyPr wrap="square" rtlCol="0">
            <a:spAutoFit/>
          </a:bodyPr>
          <a:lstStyle/>
          <a:p>
            <a:r>
              <a:rPr lang="es-ES_tradnl" dirty="0" smtClean="0"/>
              <a:t>1943, 73 años</a:t>
            </a:r>
          </a:p>
          <a:p>
            <a:r>
              <a:rPr lang="es-ES_tradnl" dirty="0" smtClean="0"/>
              <a:t>17 patentes*</a:t>
            </a:r>
          </a:p>
        </p:txBody>
      </p:sp>
      <p:sp>
        <p:nvSpPr>
          <p:cNvPr id="25" name="CuadroTexto 24"/>
          <p:cNvSpPr txBox="1"/>
          <p:nvPr/>
        </p:nvSpPr>
        <p:spPr>
          <a:xfrm>
            <a:off x="7194055" y="4640271"/>
            <a:ext cx="1628182" cy="646331"/>
          </a:xfrm>
          <a:prstGeom prst="rect">
            <a:avLst/>
          </a:prstGeom>
          <a:noFill/>
        </p:spPr>
        <p:txBody>
          <a:bodyPr wrap="square" rtlCol="0">
            <a:spAutoFit/>
          </a:bodyPr>
          <a:lstStyle/>
          <a:p>
            <a:r>
              <a:rPr lang="es-ES_tradnl" dirty="0" smtClean="0"/>
              <a:t>1961, 55 años</a:t>
            </a:r>
          </a:p>
          <a:p>
            <a:r>
              <a:rPr lang="es-ES_tradnl" dirty="0" smtClean="0"/>
              <a:t>25 patentes*</a:t>
            </a:r>
          </a:p>
        </p:txBody>
      </p:sp>
      <p:sp>
        <p:nvSpPr>
          <p:cNvPr id="26" name="CuadroTexto 25"/>
          <p:cNvSpPr txBox="1"/>
          <p:nvPr/>
        </p:nvSpPr>
        <p:spPr>
          <a:xfrm>
            <a:off x="7344870" y="3689586"/>
            <a:ext cx="1628182" cy="646331"/>
          </a:xfrm>
          <a:prstGeom prst="rect">
            <a:avLst/>
          </a:prstGeom>
          <a:noFill/>
        </p:spPr>
        <p:txBody>
          <a:bodyPr wrap="square" rtlCol="0">
            <a:spAutoFit/>
          </a:bodyPr>
          <a:lstStyle/>
          <a:p>
            <a:r>
              <a:rPr lang="es-ES_tradnl" dirty="0" smtClean="0"/>
              <a:t>1936, 80 años</a:t>
            </a:r>
          </a:p>
          <a:p>
            <a:r>
              <a:rPr lang="es-ES_tradnl" dirty="0"/>
              <a:t>7</a:t>
            </a:r>
            <a:r>
              <a:rPr lang="es-ES_tradnl" dirty="0" smtClean="0"/>
              <a:t> patentes*</a:t>
            </a:r>
          </a:p>
        </p:txBody>
      </p:sp>
      <p:sp>
        <p:nvSpPr>
          <p:cNvPr id="13" name="CuadroTexto 12"/>
          <p:cNvSpPr txBox="1"/>
          <p:nvPr/>
        </p:nvSpPr>
        <p:spPr>
          <a:xfrm>
            <a:off x="373835" y="6457890"/>
            <a:ext cx="2787376" cy="369332"/>
          </a:xfrm>
          <a:prstGeom prst="rect">
            <a:avLst/>
          </a:prstGeom>
          <a:noFill/>
        </p:spPr>
        <p:txBody>
          <a:bodyPr wrap="square" rtlCol="0">
            <a:spAutoFit/>
          </a:bodyPr>
          <a:lstStyle/>
          <a:p>
            <a:r>
              <a:rPr lang="es-ES_tradnl" dirty="0" smtClean="0"/>
              <a:t>*(IMPI, 2016), †(NAI,2016)</a:t>
            </a:r>
            <a:endParaRPr lang="es-ES_tradnl" dirty="0"/>
          </a:p>
        </p:txBody>
      </p:sp>
    </p:spTree>
    <p:extLst>
      <p:ext uri="{BB962C8B-B14F-4D97-AF65-F5344CB8AC3E}">
        <p14:creationId xmlns:p14="http://schemas.microsoft.com/office/powerpoint/2010/main" val="7960881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p:cNvGraphicFramePr>
            <a:graphicFrameLocks noGrp="1"/>
          </p:cNvGraphicFramePr>
          <p:nvPr>
            <p:extLst>
              <p:ext uri="{D42A27DB-BD31-4B8C-83A1-F6EECF244321}">
                <p14:modId xmlns:p14="http://schemas.microsoft.com/office/powerpoint/2010/main" val="737015089"/>
              </p:ext>
            </p:extLst>
          </p:nvPr>
        </p:nvGraphicFramePr>
        <p:xfrm>
          <a:off x="0" y="0"/>
          <a:ext cx="9144000" cy="6858000"/>
        </p:xfrm>
        <a:graphic>
          <a:graphicData uri="http://schemas.openxmlformats.org/drawingml/2006/table">
            <a:tbl>
              <a:tblPr firstRow="1" bandRow="1">
                <a:tableStyleId>{5C22544A-7EE6-4342-B048-85BDC9FD1C3A}</a:tableStyleId>
              </a:tblPr>
              <a:tblGrid>
                <a:gridCol w="363504"/>
                <a:gridCol w="3168590"/>
                <a:gridCol w="5611906"/>
              </a:tblGrid>
              <a:tr h="342900">
                <a:tc>
                  <a:txBody>
                    <a:bodyPr/>
                    <a:lstStyle/>
                    <a:p>
                      <a:pPr>
                        <a:lnSpc>
                          <a:spcPct val="100000"/>
                        </a:lnSpc>
                      </a:pPr>
                      <a:r>
                        <a:rPr lang="es-ES_tradnl" sz="1600" dirty="0" smtClean="0">
                          <a:latin typeface="Helvetica Neue" charset="0"/>
                          <a:ea typeface="Helvetica Neue" charset="0"/>
                          <a:cs typeface="Helvetica Neue" charset="0"/>
                        </a:rPr>
                        <a:t>L</a:t>
                      </a:r>
                      <a:endParaRPr lang="es-ES_tradnl" sz="1600" dirty="0">
                        <a:latin typeface="Helvetica Neue" charset="0"/>
                        <a:ea typeface="Helvetica Neue" charset="0"/>
                        <a:cs typeface="Helvetica Neue" charset="0"/>
                      </a:endParaRPr>
                    </a:p>
                  </a:txBody>
                  <a:tcPr/>
                </a:tc>
                <a:tc>
                  <a:txBody>
                    <a:bodyPr/>
                    <a:lstStyle/>
                    <a:p>
                      <a:pPr algn="ctr">
                        <a:lnSpc>
                          <a:spcPct val="100000"/>
                        </a:lnSpc>
                      </a:pPr>
                      <a:r>
                        <a:rPr lang="es-ES_tradnl" sz="1600" dirty="0" smtClean="0">
                          <a:latin typeface="Helvetica Neue" charset="0"/>
                          <a:ea typeface="Helvetica Neue" charset="0"/>
                          <a:cs typeface="Helvetica Neue" charset="0"/>
                        </a:rPr>
                        <a:t>Categorías</a:t>
                      </a:r>
                      <a:endParaRPr lang="es-ES_tradnl" sz="1600" dirty="0">
                        <a:latin typeface="Helvetica Neue" charset="0"/>
                        <a:ea typeface="Helvetica Neue" charset="0"/>
                        <a:cs typeface="Helvetica Neue" charset="0"/>
                      </a:endParaRPr>
                    </a:p>
                  </a:txBody>
                  <a:tcPr/>
                </a:tc>
                <a:tc>
                  <a:txBody>
                    <a:bodyPr/>
                    <a:lstStyle/>
                    <a:p>
                      <a:pPr algn="ctr">
                        <a:lnSpc>
                          <a:spcPct val="100000"/>
                        </a:lnSpc>
                      </a:pPr>
                      <a:r>
                        <a:rPr lang="es-ES_tradnl" sz="1600" dirty="0" smtClean="0">
                          <a:latin typeface="Helvetica Neue" charset="0"/>
                          <a:ea typeface="Helvetica Neue" charset="0"/>
                          <a:cs typeface="Helvetica Neue" charset="0"/>
                        </a:rPr>
                        <a:t>Indicador</a:t>
                      </a:r>
                      <a:endParaRPr lang="es-ES_tradnl" sz="1600" dirty="0">
                        <a:latin typeface="Helvetica Neue" charset="0"/>
                        <a:ea typeface="Helvetica Neue" charset="0"/>
                        <a:cs typeface="Helvetica Neue" charset="0"/>
                      </a:endParaRPr>
                    </a:p>
                  </a:txBody>
                  <a:tcPr/>
                </a:tc>
              </a:tr>
              <a:tr h="342900">
                <a:tc>
                  <a:txBody>
                    <a:bodyPr/>
                    <a:lstStyle/>
                    <a:p>
                      <a:pPr>
                        <a:lnSpc>
                          <a:spcPct val="100000"/>
                        </a:lnSpc>
                      </a:pPr>
                      <a:r>
                        <a:rPr lang="es-ES_tradnl" sz="1600" dirty="0" smtClean="0">
                          <a:latin typeface="Helvetica Neue" charset="0"/>
                          <a:ea typeface="Helvetica Neue" charset="0"/>
                          <a:cs typeface="Helvetica Neue" charset="0"/>
                        </a:rPr>
                        <a:t>A</a:t>
                      </a:r>
                      <a:endParaRPr lang="es-ES_tradnl" sz="1600" dirty="0">
                        <a:latin typeface="Helvetica Neue" charset="0"/>
                        <a:ea typeface="Helvetica Neue" charset="0"/>
                        <a:cs typeface="Helvetica Neue" charset="0"/>
                      </a:endParaRPr>
                    </a:p>
                  </a:txBody>
                  <a:tcPr/>
                </a:tc>
                <a:tc rowSpan="3">
                  <a:txBody>
                    <a:bodyPr/>
                    <a:lstStyle/>
                    <a:p>
                      <a:pPr>
                        <a:lnSpc>
                          <a:spcPct val="100000"/>
                        </a:lnSpc>
                      </a:pPr>
                      <a:r>
                        <a:rPr lang="es-ES_tradnl" sz="1600" dirty="0" smtClean="0">
                          <a:latin typeface="Helvetica Neue" charset="0"/>
                          <a:ea typeface="Helvetica Neue" charset="0"/>
                          <a:cs typeface="Helvetica Neue" charset="0"/>
                        </a:rPr>
                        <a:t>Datos de la institución</a:t>
                      </a:r>
                      <a:endParaRPr lang="es-ES_tradnl" sz="1600" dirty="0">
                        <a:latin typeface="Helvetica Neue" charset="0"/>
                        <a:ea typeface="Helvetica Neue" charset="0"/>
                        <a:cs typeface="Helvetica Neue" charset="0"/>
                      </a:endParaRPr>
                    </a:p>
                  </a:txBody>
                  <a:tcPr anchor="ctr"/>
                </a:tc>
                <a:tc>
                  <a:txBody>
                    <a:bodyPr/>
                    <a:lstStyle/>
                    <a:p>
                      <a:pPr>
                        <a:lnSpc>
                          <a:spcPct val="100000"/>
                        </a:lnSpc>
                      </a:pPr>
                      <a:r>
                        <a:rPr lang="es-ES_tradnl" sz="1600" dirty="0" smtClean="0">
                          <a:latin typeface="Helvetica Neue" charset="0"/>
                          <a:ea typeface="Helvetica Neue" charset="0"/>
                          <a:cs typeface="Helvetica Neue" charset="0"/>
                        </a:rPr>
                        <a:t>Nombre de la institución</a:t>
                      </a:r>
                    </a:p>
                  </a:txBody>
                  <a:tcPr/>
                </a:tc>
              </a:tr>
              <a:tr h="342900">
                <a:tc>
                  <a:txBody>
                    <a:bodyPr/>
                    <a:lstStyle/>
                    <a:p>
                      <a:pPr>
                        <a:lnSpc>
                          <a:spcPct val="100000"/>
                        </a:lnSpc>
                      </a:pPr>
                      <a:r>
                        <a:rPr lang="es-ES_tradnl" sz="1600" dirty="0" smtClean="0">
                          <a:latin typeface="Helvetica Neue" charset="0"/>
                          <a:ea typeface="Helvetica Neue" charset="0"/>
                          <a:cs typeface="Helvetica Neue" charset="0"/>
                        </a:rPr>
                        <a:t>B</a:t>
                      </a:r>
                      <a:endParaRPr lang="es-ES_tradnl" sz="1600" dirty="0">
                        <a:latin typeface="Helvetica Neue" charset="0"/>
                        <a:ea typeface="Helvetica Neue" charset="0"/>
                        <a:cs typeface="Helvetica Neue" charset="0"/>
                      </a:endParaRPr>
                    </a:p>
                  </a:txBody>
                  <a:tcPr/>
                </a:tc>
                <a:tc vMerge="1">
                  <a:txBody>
                    <a:bodyPr/>
                    <a:lstStyle/>
                    <a:p>
                      <a:endParaRPr lang="es-ES_tradnl" sz="800"/>
                    </a:p>
                  </a:txBody>
                  <a:tcPr/>
                </a:tc>
                <a:tc>
                  <a:txBody>
                    <a:bodyPr/>
                    <a:lstStyle/>
                    <a:p>
                      <a:pPr>
                        <a:lnSpc>
                          <a:spcPct val="100000"/>
                        </a:lnSpc>
                      </a:pPr>
                      <a:r>
                        <a:rPr lang="es-ES_tradnl" sz="1600" dirty="0" smtClean="0">
                          <a:latin typeface="Helvetica Neue" charset="0"/>
                          <a:ea typeface="Helvetica Neue" charset="0"/>
                          <a:cs typeface="Helvetica Neue" charset="0"/>
                        </a:rPr>
                        <a:t>Nombre de la oficina responsable</a:t>
                      </a:r>
                      <a:endParaRPr lang="es-ES_tradnl" sz="1600" dirty="0">
                        <a:latin typeface="Helvetica Neue" charset="0"/>
                        <a:ea typeface="Helvetica Neue" charset="0"/>
                        <a:cs typeface="Helvetica Neue" charset="0"/>
                      </a:endParaRPr>
                    </a:p>
                  </a:txBody>
                  <a:tcPr/>
                </a:tc>
              </a:tr>
              <a:tr h="342900">
                <a:tc>
                  <a:txBody>
                    <a:bodyPr/>
                    <a:lstStyle/>
                    <a:p>
                      <a:pPr>
                        <a:lnSpc>
                          <a:spcPct val="100000"/>
                        </a:lnSpc>
                      </a:pPr>
                      <a:r>
                        <a:rPr lang="es-ES_tradnl" sz="1600" dirty="0" smtClean="0">
                          <a:latin typeface="Helvetica Neue" charset="0"/>
                          <a:ea typeface="Helvetica Neue" charset="0"/>
                          <a:cs typeface="Helvetica Neue" charset="0"/>
                        </a:rPr>
                        <a:t>C</a:t>
                      </a:r>
                      <a:endParaRPr lang="es-ES_tradnl" sz="1600" dirty="0">
                        <a:latin typeface="Helvetica Neue" charset="0"/>
                        <a:ea typeface="Helvetica Neue" charset="0"/>
                        <a:cs typeface="Helvetica Neue" charset="0"/>
                      </a:endParaRPr>
                    </a:p>
                  </a:txBody>
                  <a:tcPr/>
                </a:tc>
                <a:tc vMerge="1">
                  <a:txBody>
                    <a:bodyPr/>
                    <a:lstStyle/>
                    <a:p>
                      <a:endParaRPr lang="es-ES_tradnl" sz="800" dirty="0"/>
                    </a:p>
                  </a:txBody>
                  <a:tcPr/>
                </a:tc>
                <a:tc>
                  <a:txBody>
                    <a:bodyPr/>
                    <a:lstStyle/>
                    <a:p>
                      <a:pPr>
                        <a:lnSpc>
                          <a:spcPct val="100000"/>
                        </a:lnSpc>
                      </a:pPr>
                      <a:r>
                        <a:rPr lang="es-ES_tradnl" sz="1600" dirty="0" smtClean="0">
                          <a:latin typeface="Helvetica Neue" charset="0"/>
                          <a:ea typeface="Helvetica Neue" charset="0"/>
                          <a:cs typeface="Helvetica Neue" charset="0"/>
                        </a:rPr>
                        <a:t>Nivel de detalle de los datos de contacto</a:t>
                      </a:r>
                      <a:endParaRPr lang="es-ES_tradnl" sz="1600" dirty="0">
                        <a:latin typeface="Helvetica Neue" charset="0"/>
                        <a:ea typeface="Helvetica Neue" charset="0"/>
                        <a:cs typeface="Helvetica Neue" charset="0"/>
                      </a:endParaRPr>
                    </a:p>
                  </a:txBody>
                  <a:tcPr/>
                </a:tc>
              </a:tr>
              <a:tr h="342900">
                <a:tc>
                  <a:txBody>
                    <a:bodyPr/>
                    <a:lstStyle/>
                    <a:p>
                      <a:pPr>
                        <a:lnSpc>
                          <a:spcPct val="100000"/>
                        </a:lnSpc>
                      </a:pPr>
                      <a:r>
                        <a:rPr lang="es-ES_tradnl" sz="1600" dirty="0" smtClean="0">
                          <a:latin typeface="Helvetica Neue" charset="0"/>
                          <a:ea typeface="Helvetica Neue" charset="0"/>
                          <a:cs typeface="Helvetica Neue" charset="0"/>
                        </a:rPr>
                        <a:t>D</a:t>
                      </a:r>
                      <a:endParaRPr lang="es-ES_tradnl" sz="1600" dirty="0">
                        <a:latin typeface="Helvetica Neue" charset="0"/>
                        <a:ea typeface="Helvetica Neue" charset="0"/>
                        <a:cs typeface="Helvetica Neue" charset="0"/>
                      </a:endParaRPr>
                    </a:p>
                  </a:txBody>
                  <a:tcPr/>
                </a:tc>
                <a:tc rowSpan="7">
                  <a:txBody>
                    <a:bodyPr/>
                    <a:lstStyle/>
                    <a:p>
                      <a:pPr>
                        <a:lnSpc>
                          <a:spcPct val="100000"/>
                        </a:lnSpc>
                      </a:pPr>
                      <a:r>
                        <a:rPr lang="es-ES_tradnl" sz="1600" dirty="0" smtClean="0">
                          <a:latin typeface="Helvetica Neue" charset="0"/>
                          <a:ea typeface="Helvetica Neue" charset="0"/>
                          <a:cs typeface="Helvetica Neue" charset="0"/>
                        </a:rPr>
                        <a:t>Disponibilidad</a:t>
                      </a:r>
                      <a:r>
                        <a:rPr lang="es-ES_tradnl" sz="1600" baseline="0" dirty="0" smtClean="0">
                          <a:latin typeface="Helvetica Neue" charset="0"/>
                          <a:ea typeface="Helvetica Neue" charset="0"/>
                          <a:cs typeface="Helvetica Neue" charset="0"/>
                        </a:rPr>
                        <a:t> digital de la información</a:t>
                      </a:r>
                      <a:endParaRPr lang="es-ES_tradnl" sz="1600" dirty="0">
                        <a:latin typeface="Helvetica Neue" charset="0"/>
                        <a:ea typeface="Helvetica Neue" charset="0"/>
                        <a:cs typeface="Helvetica Neue"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600" dirty="0" smtClean="0">
                          <a:latin typeface="Helvetica Neue" charset="0"/>
                          <a:ea typeface="Helvetica Neue" charset="0"/>
                          <a:cs typeface="Helvetica Neue" charset="0"/>
                        </a:rPr>
                        <a:t>Nivel de acceso a la información</a:t>
                      </a:r>
                    </a:p>
                  </a:txBody>
                  <a:tcPr/>
                </a:tc>
              </a:tr>
              <a:tr h="342900">
                <a:tc>
                  <a:txBody>
                    <a:bodyPr/>
                    <a:lstStyle/>
                    <a:p>
                      <a:pPr>
                        <a:lnSpc>
                          <a:spcPct val="100000"/>
                        </a:lnSpc>
                      </a:pPr>
                      <a:r>
                        <a:rPr lang="es-ES_tradnl" sz="1600" dirty="0" smtClean="0">
                          <a:latin typeface="Helvetica Neue" charset="0"/>
                          <a:ea typeface="Helvetica Neue" charset="0"/>
                          <a:cs typeface="Helvetica Neue" charset="0"/>
                        </a:rPr>
                        <a:t>E</a:t>
                      </a:r>
                      <a:endParaRPr lang="es-ES_tradnl" sz="1600" dirty="0">
                        <a:latin typeface="Helvetica Neue" charset="0"/>
                        <a:ea typeface="Helvetica Neue" charset="0"/>
                        <a:cs typeface="Helvetica Neue" charset="0"/>
                      </a:endParaRPr>
                    </a:p>
                  </a:txBody>
                  <a:tcPr/>
                </a:tc>
                <a:tc vMerge="1">
                  <a:txBody>
                    <a:bodyPr/>
                    <a:lstStyle/>
                    <a:p>
                      <a:endParaRPr lang="es-ES_tradnl"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600" dirty="0" smtClean="0">
                          <a:latin typeface="Helvetica Neue" charset="0"/>
                          <a:ea typeface="Helvetica Neue" charset="0"/>
                          <a:cs typeface="Helvetica Neue" charset="0"/>
                        </a:rPr>
                        <a:t>Estatus legal del documento de patente</a:t>
                      </a:r>
                    </a:p>
                  </a:txBody>
                  <a:tcPr/>
                </a:tc>
              </a:tr>
              <a:tr h="342900">
                <a:tc>
                  <a:txBody>
                    <a:bodyPr/>
                    <a:lstStyle/>
                    <a:p>
                      <a:pPr>
                        <a:lnSpc>
                          <a:spcPct val="100000"/>
                        </a:lnSpc>
                      </a:pPr>
                      <a:r>
                        <a:rPr lang="es-ES_tradnl" sz="1600" dirty="0" smtClean="0">
                          <a:latin typeface="Helvetica Neue" charset="0"/>
                          <a:ea typeface="Helvetica Neue" charset="0"/>
                          <a:cs typeface="Helvetica Neue" charset="0"/>
                        </a:rPr>
                        <a:t>F</a:t>
                      </a:r>
                      <a:endParaRPr lang="es-ES_tradnl" sz="1600" dirty="0">
                        <a:latin typeface="Helvetica Neue" charset="0"/>
                        <a:ea typeface="Helvetica Neue" charset="0"/>
                        <a:cs typeface="Helvetica Neue" charset="0"/>
                      </a:endParaRPr>
                    </a:p>
                  </a:txBody>
                  <a:tcPr/>
                </a:tc>
                <a:tc vMerge="1">
                  <a:txBody>
                    <a:bodyPr/>
                    <a:lstStyle/>
                    <a:p>
                      <a:endParaRPr lang="es-ES_tradnl"/>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600" dirty="0" smtClean="0">
                          <a:latin typeface="Helvetica Neue" charset="0"/>
                          <a:ea typeface="Helvetica Neue" charset="0"/>
                          <a:cs typeface="Helvetica Neue" charset="0"/>
                        </a:rPr>
                        <a:t>Nivel del desarrollo de la base de datos del buscador</a:t>
                      </a:r>
                    </a:p>
                  </a:txBody>
                  <a:tcPr/>
                </a:tc>
              </a:tr>
              <a:tr h="342900">
                <a:tc>
                  <a:txBody>
                    <a:bodyPr/>
                    <a:lstStyle/>
                    <a:p>
                      <a:pPr>
                        <a:lnSpc>
                          <a:spcPct val="100000"/>
                        </a:lnSpc>
                      </a:pPr>
                      <a:r>
                        <a:rPr lang="es-ES_tradnl" sz="1600" dirty="0" smtClean="0">
                          <a:latin typeface="Helvetica Neue" charset="0"/>
                          <a:ea typeface="Helvetica Neue" charset="0"/>
                          <a:cs typeface="Helvetica Neue" charset="0"/>
                        </a:rPr>
                        <a:t>G</a:t>
                      </a:r>
                      <a:endParaRPr lang="es-ES_tradnl" sz="1600" dirty="0">
                        <a:latin typeface="Helvetica Neue" charset="0"/>
                        <a:ea typeface="Helvetica Neue" charset="0"/>
                        <a:cs typeface="Helvetica Neue" charset="0"/>
                      </a:endParaRPr>
                    </a:p>
                  </a:txBody>
                  <a:tcPr/>
                </a:tc>
                <a:tc vMerge="1">
                  <a:txBody>
                    <a:bodyPr/>
                    <a:lstStyle/>
                    <a:p>
                      <a:endParaRPr lang="es-ES_tradnl"/>
                    </a:p>
                  </a:txBody>
                  <a:tcPr anchor="ctr"/>
                </a:tc>
                <a:tc>
                  <a:txBody>
                    <a:bodyPr/>
                    <a:lstStyle/>
                    <a:p>
                      <a:pPr>
                        <a:lnSpc>
                          <a:spcPct val="100000"/>
                        </a:lnSpc>
                      </a:pPr>
                      <a:r>
                        <a:rPr lang="es-ES_tradnl" sz="1600" dirty="0" smtClean="0">
                          <a:latin typeface="Helvetica Neue" charset="0"/>
                          <a:ea typeface="Helvetica Neue" charset="0"/>
                          <a:cs typeface="Helvetica Neue" charset="0"/>
                        </a:rPr>
                        <a:t>Nivel de descarga</a:t>
                      </a:r>
                      <a:r>
                        <a:rPr lang="es-ES_tradnl" sz="1600" baseline="0" dirty="0" smtClean="0">
                          <a:latin typeface="Helvetica Neue" charset="0"/>
                          <a:ea typeface="Helvetica Neue" charset="0"/>
                          <a:cs typeface="Helvetica Neue" charset="0"/>
                        </a:rPr>
                        <a:t> del documento de patente</a:t>
                      </a:r>
                      <a:endParaRPr lang="es-ES_tradnl" sz="1600" dirty="0">
                        <a:latin typeface="Helvetica Neue" charset="0"/>
                        <a:ea typeface="Helvetica Neue" charset="0"/>
                        <a:cs typeface="Helvetica Neue" charset="0"/>
                      </a:endParaRPr>
                    </a:p>
                  </a:txBody>
                  <a:tcPr/>
                </a:tc>
              </a:tr>
              <a:tr h="342900">
                <a:tc>
                  <a:txBody>
                    <a:bodyPr/>
                    <a:lstStyle/>
                    <a:p>
                      <a:pPr>
                        <a:lnSpc>
                          <a:spcPct val="100000"/>
                        </a:lnSpc>
                      </a:pPr>
                      <a:r>
                        <a:rPr lang="es-ES_tradnl" sz="1600" dirty="0" smtClean="0">
                          <a:latin typeface="Helvetica Neue" charset="0"/>
                          <a:ea typeface="Helvetica Neue" charset="0"/>
                          <a:cs typeface="Helvetica Neue" charset="0"/>
                        </a:rPr>
                        <a:t>H</a:t>
                      </a:r>
                      <a:endParaRPr lang="es-ES_tradnl" sz="1600" dirty="0">
                        <a:latin typeface="Helvetica Neue" charset="0"/>
                        <a:ea typeface="Helvetica Neue" charset="0"/>
                        <a:cs typeface="Helvetica Neue" charset="0"/>
                      </a:endParaRPr>
                    </a:p>
                  </a:txBody>
                  <a:tcPr/>
                </a:tc>
                <a:tc vMerge="1">
                  <a:txBody>
                    <a:bodyPr/>
                    <a:lstStyle/>
                    <a:p>
                      <a:endParaRPr lang="es-ES_tradnl" dirty="0"/>
                    </a:p>
                  </a:txBody>
                  <a:tcPr anchor="ctr"/>
                </a:tc>
                <a:tc>
                  <a:txBody>
                    <a:bodyPr/>
                    <a:lstStyle/>
                    <a:p>
                      <a:pPr>
                        <a:lnSpc>
                          <a:spcPct val="100000"/>
                        </a:lnSpc>
                      </a:pPr>
                      <a:r>
                        <a:rPr lang="es-ES_tradnl" sz="1600" dirty="0" smtClean="0">
                          <a:latin typeface="Helvetica Neue" charset="0"/>
                          <a:ea typeface="Helvetica Neue" charset="0"/>
                          <a:cs typeface="Helvetica Neue" charset="0"/>
                        </a:rPr>
                        <a:t>Oferta tecnológica ligada a una patente</a:t>
                      </a:r>
                      <a:endParaRPr lang="es-ES_tradnl" sz="1600" dirty="0">
                        <a:latin typeface="Helvetica Neue" charset="0"/>
                        <a:ea typeface="Helvetica Neue" charset="0"/>
                        <a:cs typeface="Helvetica Neue" charset="0"/>
                      </a:endParaRPr>
                    </a:p>
                  </a:txBody>
                  <a:tcPr/>
                </a:tc>
              </a:tr>
              <a:tr h="342900">
                <a:tc>
                  <a:txBody>
                    <a:bodyPr/>
                    <a:lstStyle/>
                    <a:p>
                      <a:pPr algn="ctr">
                        <a:lnSpc>
                          <a:spcPct val="100000"/>
                        </a:lnSpc>
                      </a:pPr>
                      <a:r>
                        <a:rPr lang="es-ES_tradnl" sz="1600" dirty="0" smtClean="0">
                          <a:latin typeface="Helvetica Neue" charset="0"/>
                          <a:ea typeface="Helvetica Neue" charset="0"/>
                          <a:cs typeface="Helvetica Neue" charset="0"/>
                        </a:rPr>
                        <a:t>I</a:t>
                      </a:r>
                      <a:endParaRPr lang="es-ES_tradnl" sz="1600" dirty="0">
                        <a:latin typeface="Helvetica Neue" charset="0"/>
                        <a:ea typeface="Helvetica Neue" charset="0"/>
                        <a:cs typeface="Helvetica Neue" charset="0"/>
                      </a:endParaRPr>
                    </a:p>
                  </a:txBody>
                  <a:tcPr/>
                </a:tc>
                <a:tc vMerge="1">
                  <a:txBody>
                    <a:bodyPr/>
                    <a:lstStyle/>
                    <a:p>
                      <a:endParaRPr lang="es-ES_tradnl" sz="8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600" dirty="0" smtClean="0">
                          <a:latin typeface="Helvetica Neue" charset="0"/>
                          <a:ea typeface="Helvetica Neue" charset="0"/>
                          <a:cs typeface="Helvetica Neue" charset="0"/>
                        </a:rPr>
                        <a:t>Nivel de actualización de la página web</a:t>
                      </a:r>
                    </a:p>
                  </a:txBody>
                  <a:tcPr/>
                </a:tc>
              </a:tr>
              <a:tr h="342900">
                <a:tc>
                  <a:txBody>
                    <a:bodyPr/>
                    <a:lstStyle/>
                    <a:p>
                      <a:pPr>
                        <a:lnSpc>
                          <a:spcPct val="100000"/>
                        </a:lnSpc>
                      </a:pPr>
                      <a:r>
                        <a:rPr lang="es-ES_tradnl" sz="1600" dirty="0" smtClean="0">
                          <a:latin typeface="Helvetica Neue" charset="0"/>
                          <a:ea typeface="Helvetica Neue" charset="0"/>
                          <a:cs typeface="Helvetica Neue" charset="0"/>
                        </a:rPr>
                        <a:t>J</a:t>
                      </a:r>
                      <a:endParaRPr lang="es-ES_tradnl" sz="1600" dirty="0">
                        <a:latin typeface="Helvetica Neue" charset="0"/>
                        <a:ea typeface="Helvetica Neue" charset="0"/>
                        <a:cs typeface="Helvetica Neue" charset="0"/>
                      </a:endParaRPr>
                    </a:p>
                  </a:txBody>
                  <a:tcPr/>
                </a:tc>
                <a:tc vMerge="1">
                  <a:txBody>
                    <a:bodyPr/>
                    <a:lstStyle/>
                    <a:p>
                      <a:endParaRPr lang="es-ES_tradnl" sz="800" dirty="0"/>
                    </a:p>
                  </a:txBody>
                  <a:tcPr anchor="ctr"/>
                </a:tc>
                <a:tc>
                  <a:txBody>
                    <a:bodyPr/>
                    <a:lstStyle/>
                    <a:p>
                      <a:pPr>
                        <a:lnSpc>
                          <a:spcPct val="100000"/>
                        </a:lnSpc>
                      </a:pPr>
                      <a:r>
                        <a:rPr lang="es-ES_tradnl" sz="1600" dirty="0" smtClean="0">
                          <a:latin typeface="Helvetica Neue" charset="0"/>
                          <a:ea typeface="Helvetica Neue" charset="0"/>
                          <a:cs typeface="Helvetica Neue" charset="0"/>
                        </a:rPr>
                        <a:t>Manual</a:t>
                      </a:r>
                      <a:r>
                        <a:rPr lang="es-ES_tradnl" sz="1600" baseline="0" dirty="0" smtClean="0">
                          <a:latin typeface="Helvetica Neue" charset="0"/>
                          <a:ea typeface="Helvetica Neue" charset="0"/>
                          <a:cs typeface="Helvetica Neue" charset="0"/>
                        </a:rPr>
                        <a:t> de usuario</a:t>
                      </a:r>
                      <a:endParaRPr lang="es-ES_tradnl" sz="1600" dirty="0" smtClean="0">
                        <a:latin typeface="Helvetica Neue" charset="0"/>
                        <a:ea typeface="Helvetica Neue" charset="0"/>
                        <a:cs typeface="Helvetica Neue" charset="0"/>
                      </a:endParaRPr>
                    </a:p>
                  </a:txBody>
                  <a:tcPr/>
                </a:tc>
              </a:tr>
              <a:tr h="342900">
                <a:tc>
                  <a:txBody>
                    <a:bodyPr/>
                    <a:lstStyle/>
                    <a:p>
                      <a:pPr>
                        <a:lnSpc>
                          <a:spcPct val="100000"/>
                        </a:lnSpc>
                      </a:pPr>
                      <a:r>
                        <a:rPr lang="es-ES_tradnl" sz="1600" dirty="0" smtClean="0">
                          <a:latin typeface="Helvetica Neue" charset="0"/>
                          <a:ea typeface="Helvetica Neue" charset="0"/>
                          <a:cs typeface="Helvetica Neue" charset="0"/>
                        </a:rPr>
                        <a:t>K</a:t>
                      </a:r>
                      <a:endParaRPr lang="es-ES_tradnl" sz="1600" dirty="0">
                        <a:latin typeface="Helvetica Neue" charset="0"/>
                        <a:ea typeface="Helvetica Neue" charset="0"/>
                        <a:cs typeface="Helvetica Neue" charset="0"/>
                      </a:endParaRPr>
                    </a:p>
                  </a:txBody>
                  <a:tcPr/>
                </a:tc>
                <a:tc rowSpan="2">
                  <a:txBody>
                    <a:bodyPr/>
                    <a:lstStyle/>
                    <a:p>
                      <a:pPr>
                        <a:lnSpc>
                          <a:spcPct val="100000"/>
                        </a:lnSpc>
                      </a:pPr>
                      <a:r>
                        <a:rPr lang="es-ES_tradnl" sz="1600" dirty="0" smtClean="0">
                          <a:latin typeface="Helvetica Neue" charset="0"/>
                          <a:ea typeface="Helvetica Neue" charset="0"/>
                          <a:cs typeface="Helvetica Neue" charset="0"/>
                        </a:rPr>
                        <a:t>Marco Normativo</a:t>
                      </a:r>
                      <a:endParaRPr lang="es-ES_tradnl" sz="1600" dirty="0">
                        <a:latin typeface="Helvetica Neue" charset="0"/>
                        <a:ea typeface="Helvetica Neue" charset="0"/>
                        <a:cs typeface="Helvetica Neue" charset="0"/>
                      </a:endParaRPr>
                    </a:p>
                  </a:txBody>
                  <a:tcPr anchor="ctr"/>
                </a:tc>
                <a:tc>
                  <a:txBody>
                    <a:bodyPr/>
                    <a:lstStyle/>
                    <a:p>
                      <a:pPr>
                        <a:lnSpc>
                          <a:spcPct val="100000"/>
                        </a:lnSpc>
                      </a:pPr>
                      <a:r>
                        <a:rPr lang="es-ES_tradnl" sz="1600" dirty="0" smtClean="0">
                          <a:latin typeface="Helvetica Neue" charset="0"/>
                          <a:ea typeface="Helvetica Neue" charset="0"/>
                          <a:cs typeface="Helvetica Neue" charset="0"/>
                        </a:rPr>
                        <a:t>Nivel de calidad técnica de las Políticas de PI y/o TT</a:t>
                      </a:r>
                    </a:p>
                  </a:txBody>
                  <a:tcPr/>
                </a:tc>
              </a:tr>
              <a:tr h="342900">
                <a:tc>
                  <a:txBody>
                    <a:bodyPr/>
                    <a:lstStyle/>
                    <a:p>
                      <a:pPr>
                        <a:lnSpc>
                          <a:spcPct val="100000"/>
                        </a:lnSpc>
                      </a:pPr>
                      <a:r>
                        <a:rPr lang="es-ES_tradnl" sz="1600" dirty="0" smtClean="0">
                          <a:latin typeface="Helvetica Neue" charset="0"/>
                          <a:ea typeface="Helvetica Neue" charset="0"/>
                          <a:cs typeface="Helvetica Neue" charset="0"/>
                        </a:rPr>
                        <a:t>L</a:t>
                      </a:r>
                      <a:endParaRPr lang="es-ES_tradnl" sz="1600" dirty="0">
                        <a:latin typeface="Helvetica Neue" charset="0"/>
                        <a:ea typeface="Helvetica Neue" charset="0"/>
                        <a:cs typeface="Helvetica Neue" charset="0"/>
                      </a:endParaRPr>
                    </a:p>
                  </a:txBody>
                  <a:tcPr/>
                </a:tc>
                <a:tc vMerge="1">
                  <a:txBody>
                    <a:bodyPr/>
                    <a:lstStyle/>
                    <a:p>
                      <a:endParaRPr lang="es-ES_tradnl" sz="800" dirty="0"/>
                    </a:p>
                  </a:txBody>
                  <a:tcPr/>
                </a:tc>
                <a:tc>
                  <a:txBody>
                    <a:bodyPr/>
                    <a:lstStyle/>
                    <a:p>
                      <a:pPr>
                        <a:lnSpc>
                          <a:spcPct val="100000"/>
                        </a:lnSpc>
                      </a:pPr>
                      <a:r>
                        <a:rPr lang="es-ES_tradnl" sz="1600" dirty="0" smtClean="0">
                          <a:latin typeface="Helvetica Neue" charset="0"/>
                          <a:ea typeface="Helvetica Neue" charset="0"/>
                          <a:cs typeface="Helvetica Neue" charset="0"/>
                        </a:rPr>
                        <a:t>Nivel de la calidad conceptual de</a:t>
                      </a:r>
                      <a:r>
                        <a:rPr lang="es-ES_tradnl" sz="1600" baseline="0" dirty="0" smtClean="0">
                          <a:latin typeface="Helvetica Neue" charset="0"/>
                          <a:ea typeface="Helvetica Neue" charset="0"/>
                          <a:cs typeface="Helvetica Neue" charset="0"/>
                        </a:rPr>
                        <a:t> las Políticas de PI y/o TT</a:t>
                      </a:r>
                      <a:endParaRPr lang="es-ES_tradnl" sz="1600" dirty="0">
                        <a:latin typeface="Helvetica Neue" charset="0"/>
                        <a:ea typeface="Helvetica Neue" charset="0"/>
                        <a:cs typeface="Helvetica Neue" charset="0"/>
                      </a:endParaRPr>
                    </a:p>
                  </a:txBody>
                  <a:tcPr/>
                </a:tc>
              </a:tr>
              <a:tr h="342900">
                <a:tc>
                  <a:txBody>
                    <a:bodyPr/>
                    <a:lstStyle/>
                    <a:p>
                      <a:pPr>
                        <a:lnSpc>
                          <a:spcPct val="100000"/>
                        </a:lnSpc>
                      </a:pPr>
                      <a:r>
                        <a:rPr lang="es-ES_tradnl" sz="1600" dirty="0" smtClean="0">
                          <a:latin typeface="Helvetica Neue" charset="0"/>
                          <a:ea typeface="Helvetica Neue" charset="0"/>
                          <a:cs typeface="Helvetica Neue" charset="0"/>
                        </a:rPr>
                        <a:t>M</a:t>
                      </a:r>
                      <a:endParaRPr lang="es-ES_tradnl" sz="1600" dirty="0">
                        <a:latin typeface="Helvetica Neue" charset="0"/>
                        <a:ea typeface="Helvetica Neue" charset="0"/>
                        <a:cs typeface="Helvetica Neue" charset="0"/>
                      </a:endParaRPr>
                    </a:p>
                  </a:txBody>
                  <a:tcPr/>
                </a:tc>
                <a:tc rowSpan="4">
                  <a:txBody>
                    <a:bodyPr/>
                    <a:lstStyle/>
                    <a:p>
                      <a:pPr>
                        <a:lnSpc>
                          <a:spcPct val="100000"/>
                        </a:lnSpc>
                      </a:pPr>
                      <a:r>
                        <a:rPr lang="es-ES_tradnl" sz="1600" dirty="0" smtClean="0">
                          <a:latin typeface="Helvetica Neue" charset="0"/>
                          <a:ea typeface="Helvetica Neue" charset="0"/>
                          <a:cs typeface="Helvetica Neue" charset="0"/>
                        </a:rPr>
                        <a:t>Difusión de la información</a:t>
                      </a:r>
                      <a:endParaRPr lang="es-ES_tradnl" sz="1600" dirty="0">
                        <a:latin typeface="Helvetica Neue" charset="0"/>
                        <a:ea typeface="Helvetica Neue" charset="0"/>
                        <a:cs typeface="Helvetica Neue" charset="0"/>
                      </a:endParaRPr>
                    </a:p>
                  </a:txBody>
                  <a:tcPr anchor="ctr"/>
                </a:tc>
                <a:tc>
                  <a:txBody>
                    <a:bodyPr/>
                    <a:lstStyle/>
                    <a:p>
                      <a:pPr>
                        <a:lnSpc>
                          <a:spcPct val="100000"/>
                        </a:lnSpc>
                      </a:pPr>
                      <a:r>
                        <a:rPr lang="es-ES_tradnl" sz="1600" dirty="0" smtClean="0">
                          <a:latin typeface="Helvetica Neue" charset="0"/>
                          <a:ea typeface="Helvetica Neue" charset="0"/>
                          <a:cs typeface="Helvetica Neue" charset="0"/>
                        </a:rPr>
                        <a:t>Difusión en medios de comunicación</a:t>
                      </a:r>
                      <a:endParaRPr lang="es-ES_tradnl" sz="1600" dirty="0">
                        <a:latin typeface="Helvetica Neue" charset="0"/>
                        <a:ea typeface="Helvetica Neue" charset="0"/>
                        <a:cs typeface="Helvetica Neue" charset="0"/>
                      </a:endParaRPr>
                    </a:p>
                  </a:txBody>
                  <a:tcPr/>
                </a:tc>
              </a:tr>
              <a:tr h="342900">
                <a:tc>
                  <a:txBody>
                    <a:bodyPr/>
                    <a:lstStyle/>
                    <a:p>
                      <a:pPr>
                        <a:lnSpc>
                          <a:spcPct val="100000"/>
                        </a:lnSpc>
                      </a:pPr>
                      <a:r>
                        <a:rPr lang="es-ES_tradnl" sz="1600" dirty="0" smtClean="0">
                          <a:latin typeface="Helvetica Neue" charset="0"/>
                          <a:ea typeface="Helvetica Neue" charset="0"/>
                          <a:cs typeface="Helvetica Neue" charset="0"/>
                        </a:rPr>
                        <a:t>N</a:t>
                      </a:r>
                      <a:endParaRPr lang="es-ES_tradnl" sz="1600" dirty="0">
                        <a:latin typeface="Helvetica Neue" charset="0"/>
                        <a:ea typeface="Helvetica Neue" charset="0"/>
                        <a:cs typeface="Helvetica Neue" charset="0"/>
                      </a:endParaRPr>
                    </a:p>
                  </a:txBody>
                  <a:tcPr/>
                </a:tc>
                <a:tc vMerge="1">
                  <a:txBody>
                    <a:bodyPr/>
                    <a:lstStyle/>
                    <a:p>
                      <a:endParaRPr lang="es-ES_tradnl" sz="800"/>
                    </a:p>
                  </a:txBody>
                  <a:tcPr/>
                </a:tc>
                <a:tc>
                  <a:txBody>
                    <a:bodyPr/>
                    <a:lstStyle/>
                    <a:p>
                      <a:pPr>
                        <a:lnSpc>
                          <a:spcPct val="100000"/>
                        </a:lnSpc>
                      </a:pPr>
                      <a:r>
                        <a:rPr lang="es-ES_tradnl" sz="1600" dirty="0" smtClean="0">
                          <a:latin typeface="Helvetica Neue" charset="0"/>
                          <a:ea typeface="Helvetica Neue" charset="0"/>
                          <a:cs typeface="Helvetica Neue" charset="0"/>
                        </a:rPr>
                        <a:t>Integración con redes sociales</a:t>
                      </a:r>
                      <a:endParaRPr lang="es-ES_tradnl" sz="1600" dirty="0">
                        <a:latin typeface="Helvetica Neue" charset="0"/>
                        <a:ea typeface="Helvetica Neue" charset="0"/>
                        <a:cs typeface="Helvetica Neue" charset="0"/>
                      </a:endParaRPr>
                    </a:p>
                  </a:txBody>
                  <a:tcPr/>
                </a:tc>
              </a:tr>
              <a:tr h="342900">
                <a:tc>
                  <a:txBody>
                    <a:bodyPr/>
                    <a:lstStyle/>
                    <a:p>
                      <a:pPr>
                        <a:lnSpc>
                          <a:spcPct val="100000"/>
                        </a:lnSpc>
                      </a:pPr>
                      <a:r>
                        <a:rPr lang="es-ES_tradnl" sz="1600" dirty="0" smtClean="0">
                          <a:latin typeface="Helvetica Neue" charset="0"/>
                          <a:ea typeface="Helvetica Neue" charset="0"/>
                          <a:cs typeface="Helvetica Neue" charset="0"/>
                        </a:rPr>
                        <a:t>Ñ</a:t>
                      </a:r>
                      <a:endParaRPr lang="es-ES_tradnl" sz="1600" dirty="0">
                        <a:latin typeface="Helvetica Neue" charset="0"/>
                        <a:ea typeface="Helvetica Neue" charset="0"/>
                        <a:cs typeface="Helvetica Neue" charset="0"/>
                      </a:endParaRPr>
                    </a:p>
                  </a:txBody>
                  <a:tcPr/>
                </a:tc>
                <a:tc vMerge="1">
                  <a:txBody>
                    <a:bodyPr/>
                    <a:lstStyle/>
                    <a:p>
                      <a:endParaRPr lang="es-ES_tradnl" sz="800"/>
                    </a:p>
                  </a:txBody>
                  <a:tcPr/>
                </a:tc>
                <a:tc>
                  <a:txBody>
                    <a:bodyPr/>
                    <a:lstStyle/>
                    <a:p>
                      <a:pPr>
                        <a:lnSpc>
                          <a:spcPct val="100000"/>
                        </a:lnSpc>
                      </a:pPr>
                      <a:r>
                        <a:rPr lang="es-ES_tradnl" sz="1600" dirty="0" smtClean="0">
                          <a:latin typeface="Helvetica Neue" charset="0"/>
                          <a:ea typeface="Helvetica Neue" charset="0"/>
                          <a:cs typeface="Helvetica Neue" charset="0"/>
                        </a:rPr>
                        <a:t>Publicación de métricas o datos estadísticos</a:t>
                      </a:r>
                      <a:r>
                        <a:rPr lang="es-ES_tradnl" sz="1600" baseline="0" dirty="0" smtClean="0">
                          <a:latin typeface="Helvetica Neue" charset="0"/>
                          <a:ea typeface="Helvetica Neue" charset="0"/>
                          <a:cs typeface="Helvetica Neue" charset="0"/>
                        </a:rPr>
                        <a:t> de PI</a:t>
                      </a:r>
                      <a:endParaRPr lang="es-ES_tradnl" sz="1600" dirty="0">
                        <a:latin typeface="Helvetica Neue" charset="0"/>
                        <a:ea typeface="Helvetica Neue" charset="0"/>
                        <a:cs typeface="Helvetica Neue" charset="0"/>
                      </a:endParaRPr>
                    </a:p>
                  </a:txBody>
                  <a:tcPr/>
                </a:tc>
              </a:tr>
              <a:tr h="342900">
                <a:tc>
                  <a:txBody>
                    <a:bodyPr/>
                    <a:lstStyle/>
                    <a:p>
                      <a:pPr>
                        <a:lnSpc>
                          <a:spcPct val="100000"/>
                        </a:lnSpc>
                      </a:pPr>
                      <a:r>
                        <a:rPr lang="es-ES_tradnl" sz="1600" dirty="0" smtClean="0">
                          <a:latin typeface="Helvetica Neue" charset="0"/>
                          <a:ea typeface="Helvetica Neue" charset="0"/>
                          <a:cs typeface="Helvetica Neue" charset="0"/>
                        </a:rPr>
                        <a:t>O</a:t>
                      </a:r>
                      <a:endParaRPr lang="es-ES_tradnl" sz="1600" dirty="0">
                        <a:latin typeface="Helvetica Neue" charset="0"/>
                        <a:ea typeface="Helvetica Neue" charset="0"/>
                        <a:cs typeface="Helvetica Neue" charset="0"/>
                      </a:endParaRPr>
                    </a:p>
                  </a:txBody>
                  <a:tcPr/>
                </a:tc>
                <a:tc vMerge="1">
                  <a:txBody>
                    <a:bodyPr/>
                    <a:lstStyle/>
                    <a:p>
                      <a:endParaRPr lang="es-ES_tradnl" sz="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600" dirty="0" smtClean="0">
                          <a:latin typeface="Helvetica Neue" charset="0"/>
                          <a:ea typeface="Helvetica Neue" charset="0"/>
                          <a:cs typeface="Helvetica Neue" charset="0"/>
                        </a:rPr>
                        <a:t>Integración de patentes al Repositorio Institucional</a:t>
                      </a:r>
                    </a:p>
                  </a:txBody>
                  <a:tcPr/>
                </a:tc>
              </a:tr>
              <a:tr h="342900">
                <a:tc>
                  <a:txBody>
                    <a:bodyPr/>
                    <a:lstStyle/>
                    <a:p>
                      <a:pPr>
                        <a:lnSpc>
                          <a:spcPct val="100000"/>
                        </a:lnSpc>
                      </a:pPr>
                      <a:r>
                        <a:rPr lang="es-ES_tradnl" sz="1600" dirty="0" smtClean="0">
                          <a:latin typeface="Helvetica Neue" charset="0"/>
                          <a:ea typeface="Helvetica Neue" charset="0"/>
                          <a:cs typeface="Helvetica Neue" charset="0"/>
                        </a:rPr>
                        <a:t>P</a:t>
                      </a:r>
                      <a:endParaRPr lang="es-ES_tradnl" sz="1600" dirty="0">
                        <a:latin typeface="Helvetica Neue" charset="0"/>
                        <a:ea typeface="Helvetica Neue" charset="0"/>
                        <a:cs typeface="Helvetica Neue" charset="0"/>
                      </a:endParaRPr>
                    </a:p>
                  </a:txBody>
                  <a:tcPr/>
                </a:tc>
                <a:tc rowSpan="3">
                  <a:txBody>
                    <a:bodyPr/>
                    <a:lstStyle/>
                    <a:p>
                      <a:pPr>
                        <a:lnSpc>
                          <a:spcPct val="100000"/>
                        </a:lnSpc>
                      </a:pPr>
                      <a:r>
                        <a:rPr lang="es-ES_tradnl" sz="1600" dirty="0" smtClean="0">
                          <a:latin typeface="Helvetica Neue" charset="0"/>
                          <a:ea typeface="Helvetica Neue" charset="0"/>
                          <a:cs typeface="Helvetica Neue" charset="0"/>
                        </a:rPr>
                        <a:t>Tecnologías de la información</a:t>
                      </a:r>
                      <a:endParaRPr lang="es-ES_tradnl" sz="1600" dirty="0">
                        <a:latin typeface="Helvetica Neue" charset="0"/>
                        <a:ea typeface="Helvetica Neue" charset="0"/>
                        <a:cs typeface="Helvetica Neue"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600" dirty="0" smtClean="0">
                          <a:latin typeface="Helvetica Neue" charset="0"/>
                          <a:ea typeface="Helvetica Neue" charset="0"/>
                          <a:cs typeface="Helvetica Neue" charset="0"/>
                        </a:rPr>
                        <a:t>Tecnología ocupada del buscador</a:t>
                      </a:r>
                    </a:p>
                  </a:txBody>
                  <a:tcPr/>
                </a:tc>
              </a:tr>
              <a:tr h="342900">
                <a:tc>
                  <a:txBody>
                    <a:bodyPr/>
                    <a:lstStyle/>
                    <a:p>
                      <a:pPr>
                        <a:lnSpc>
                          <a:spcPct val="100000"/>
                        </a:lnSpc>
                      </a:pPr>
                      <a:r>
                        <a:rPr lang="es-ES_tradnl" sz="1600" dirty="0" smtClean="0">
                          <a:latin typeface="Helvetica Neue" charset="0"/>
                          <a:ea typeface="Helvetica Neue" charset="0"/>
                          <a:cs typeface="Helvetica Neue" charset="0"/>
                        </a:rPr>
                        <a:t>Q</a:t>
                      </a:r>
                      <a:endParaRPr lang="es-ES_tradnl" sz="1600" dirty="0">
                        <a:latin typeface="Helvetica Neue" charset="0"/>
                        <a:ea typeface="Helvetica Neue" charset="0"/>
                        <a:cs typeface="Helvetica Neue" charset="0"/>
                      </a:endParaRPr>
                    </a:p>
                  </a:txBody>
                  <a:tcPr/>
                </a:tc>
                <a:tc vMerge="1">
                  <a:txBody>
                    <a:bodyPr/>
                    <a:lstStyle/>
                    <a:p>
                      <a:endParaRPr lang="es-ES_tradnl" sz="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600" dirty="0" smtClean="0">
                          <a:latin typeface="Helvetica Neue" charset="0"/>
                          <a:ea typeface="Helvetica Neue" charset="0"/>
                          <a:cs typeface="Helvetica Neue" charset="0"/>
                        </a:rPr>
                        <a:t>Principales navegadores web soportados</a:t>
                      </a:r>
                    </a:p>
                  </a:txBody>
                  <a:tcPr/>
                </a:tc>
              </a:tr>
              <a:tr h="342900">
                <a:tc>
                  <a:txBody>
                    <a:bodyPr/>
                    <a:lstStyle/>
                    <a:p>
                      <a:pPr>
                        <a:lnSpc>
                          <a:spcPct val="100000"/>
                        </a:lnSpc>
                      </a:pPr>
                      <a:r>
                        <a:rPr lang="es-ES_tradnl" sz="1600" dirty="0" smtClean="0">
                          <a:latin typeface="Helvetica Neue" charset="0"/>
                          <a:ea typeface="Helvetica Neue" charset="0"/>
                          <a:cs typeface="Helvetica Neue" charset="0"/>
                        </a:rPr>
                        <a:t>R</a:t>
                      </a:r>
                      <a:endParaRPr lang="es-ES_tradnl" sz="1600" dirty="0">
                        <a:latin typeface="Helvetica Neue" charset="0"/>
                        <a:ea typeface="Helvetica Neue" charset="0"/>
                        <a:cs typeface="Helvetica Neue" charset="0"/>
                      </a:endParaRPr>
                    </a:p>
                  </a:txBody>
                  <a:tcPr/>
                </a:tc>
                <a:tc vMerge="1">
                  <a:txBody>
                    <a:bodyPr/>
                    <a:lstStyle/>
                    <a:p>
                      <a:pPr>
                        <a:lnSpc>
                          <a:spcPct val="100000"/>
                        </a:lnSpc>
                      </a:pPr>
                      <a:endParaRPr lang="es-ES_tradnl" sz="1600" dirty="0">
                        <a:latin typeface="Helvetica Neue" charset="0"/>
                        <a:ea typeface="Helvetica Neue" charset="0"/>
                        <a:cs typeface="Helvetica Neue"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600" dirty="0" smtClean="0">
                          <a:latin typeface="Helvetica Neue" charset="0"/>
                          <a:ea typeface="Helvetica Neue" charset="0"/>
                          <a:cs typeface="Helvetica Neue" charset="0"/>
                        </a:rPr>
                        <a:t>Página web disponible</a:t>
                      </a:r>
                      <a:r>
                        <a:rPr lang="es-ES_tradnl" sz="1600" baseline="0" dirty="0" smtClean="0">
                          <a:latin typeface="Helvetica Neue" charset="0"/>
                          <a:ea typeface="Helvetica Neue" charset="0"/>
                          <a:cs typeface="Helvetica Neue" charset="0"/>
                        </a:rPr>
                        <a:t> en varios idiomas</a:t>
                      </a:r>
                      <a:endParaRPr lang="es-ES_tradnl" sz="1600" dirty="0" smtClean="0">
                        <a:latin typeface="Helvetica Neue" charset="0"/>
                        <a:ea typeface="Helvetica Neue" charset="0"/>
                        <a:cs typeface="Helvetica Neue" charset="0"/>
                      </a:endParaRPr>
                    </a:p>
                  </a:txBody>
                  <a:tcPr/>
                </a:tc>
              </a:tr>
            </a:tbl>
          </a:graphicData>
        </a:graphic>
      </p:graphicFrame>
    </p:spTree>
    <p:extLst>
      <p:ext uri="{BB962C8B-B14F-4D97-AF65-F5344CB8AC3E}">
        <p14:creationId xmlns:p14="http://schemas.microsoft.com/office/powerpoint/2010/main" val="14373143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89" y="792546"/>
            <a:ext cx="8538874" cy="5548877"/>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Tree>
    <p:extLst>
      <p:ext uri="{BB962C8B-B14F-4D97-AF65-F5344CB8AC3E}">
        <p14:creationId xmlns:p14="http://schemas.microsoft.com/office/powerpoint/2010/main" val="6233737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69" y="792546"/>
            <a:ext cx="8856662" cy="5536316"/>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Tree>
    <p:extLst>
      <p:ext uri="{BB962C8B-B14F-4D97-AF65-F5344CB8AC3E}">
        <p14:creationId xmlns:p14="http://schemas.microsoft.com/office/powerpoint/2010/main" val="6822512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412" y="792546"/>
            <a:ext cx="8197176" cy="5444742"/>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Tree>
    <p:extLst>
      <p:ext uri="{BB962C8B-B14F-4D97-AF65-F5344CB8AC3E}">
        <p14:creationId xmlns:p14="http://schemas.microsoft.com/office/powerpoint/2010/main" val="3466261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2546"/>
            <a:ext cx="9144000" cy="5495336"/>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Tree>
    <p:extLst>
      <p:ext uri="{BB962C8B-B14F-4D97-AF65-F5344CB8AC3E}">
        <p14:creationId xmlns:p14="http://schemas.microsoft.com/office/powerpoint/2010/main" val="17125776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370" y="792546"/>
            <a:ext cx="6831259" cy="6065454"/>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Tree>
    <p:extLst>
      <p:ext uri="{BB962C8B-B14F-4D97-AF65-F5344CB8AC3E}">
        <p14:creationId xmlns:p14="http://schemas.microsoft.com/office/powerpoint/2010/main" val="1494797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39" y="1159368"/>
            <a:ext cx="8569324" cy="546226"/>
          </a:xfrm>
        </p:spPr>
        <p:txBody>
          <a:bodyPr>
            <a:noAutofit/>
          </a:bodyPr>
          <a:lstStyle/>
          <a:p>
            <a:pPr algn="ctr"/>
            <a:r>
              <a:rPr lang="es-ES_tradnl" sz="3600" dirty="0" smtClean="0"/>
              <a:t>Compatibilidad con distintos navegadores web</a:t>
            </a:r>
            <a:endParaRPr lang="es-ES_tradnl" sz="36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9800"/>
            <a:ext cx="9144000" cy="2421994"/>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Tree>
    <p:extLst>
      <p:ext uri="{BB962C8B-B14F-4D97-AF65-F5344CB8AC3E}">
        <p14:creationId xmlns:p14="http://schemas.microsoft.com/office/powerpoint/2010/main" val="16207563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0947" y="575187"/>
            <a:ext cx="7543800" cy="1382568"/>
          </a:xfrm>
        </p:spPr>
        <p:txBody>
          <a:bodyPr>
            <a:normAutofit/>
          </a:bodyPr>
          <a:lstStyle/>
          <a:p>
            <a:pPr>
              <a:lnSpc>
                <a:spcPct val="150000"/>
              </a:lnSpc>
            </a:pPr>
            <a:r>
              <a:rPr lang="es-ES_tradnl" dirty="0">
                <a:latin typeface="Helvetica Neue" charset="0"/>
                <a:ea typeface="Helvetica Neue" charset="0"/>
                <a:cs typeface="Helvetica Neue" charset="0"/>
              </a:rPr>
              <a:t>IV. Análisis </a:t>
            </a:r>
            <a:r>
              <a:rPr lang="es-ES_tradnl" dirty="0" smtClean="0">
                <a:latin typeface="Helvetica Neue" charset="0"/>
                <a:ea typeface="Helvetica Neue" charset="0"/>
                <a:cs typeface="Helvetica Neue" charset="0"/>
              </a:rPr>
              <a:t>comparativo</a:t>
            </a:r>
            <a:endParaRPr lang="es-ES_tradnl" sz="30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
        <p:nvSpPr>
          <p:cNvPr id="3" name="CuadroTexto 2"/>
          <p:cNvSpPr txBox="1"/>
          <p:nvPr/>
        </p:nvSpPr>
        <p:spPr>
          <a:xfrm>
            <a:off x="940947" y="3212123"/>
            <a:ext cx="4994031" cy="2169825"/>
          </a:xfrm>
          <a:prstGeom prst="rect">
            <a:avLst/>
          </a:prstGeom>
          <a:noFill/>
        </p:spPr>
        <p:txBody>
          <a:bodyPr wrap="square" rtlCol="0">
            <a:spAutoFit/>
          </a:bodyPr>
          <a:lstStyle/>
          <a:p>
            <a:pPr>
              <a:lnSpc>
                <a:spcPct val="150000"/>
              </a:lnSpc>
            </a:pPr>
            <a:r>
              <a:rPr lang="es-ES_tradnl" sz="3000" dirty="0">
                <a:latin typeface="Helvetica Neue" charset="0"/>
                <a:ea typeface="Helvetica Neue" charset="0"/>
                <a:cs typeface="Helvetica Neue" charset="0"/>
              </a:rPr>
              <a:t>(1) Universidades EUA</a:t>
            </a:r>
            <a:br>
              <a:rPr lang="es-ES_tradnl" sz="3000" dirty="0">
                <a:latin typeface="Helvetica Neue" charset="0"/>
                <a:ea typeface="Helvetica Neue" charset="0"/>
                <a:cs typeface="Helvetica Neue" charset="0"/>
              </a:rPr>
            </a:br>
            <a:r>
              <a:rPr lang="es-ES_tradnl" sz="3000" dirty="0">
                <a:latin typeface="Helvetica Neue" charset="0"/>
                <a:ea typeface="Helvetica Neue" charset="0"/>
                <a:cs typeface="Helvetica Neue" charset="0"/>
              </a:rPr>
              <a:t>(2) Universidades </a:t>
            </a:r>
            <a:r>
              <a:rPr lang="es-ES_tradnl" sz="3000" dirty="0" smtClean="0">
                <a:latin typeface="Helvetica Neue" charset="0"/>
                <a:ea typeface="Helvetica Neue" charset="0"/>
                <a:cs typeface="Helvetica Neue" charset="0"/>
              </a:rPr>
              <a:t>EUM</a:t>
            </a:r>
            <a:r>
              <a:rPr lang="es-ES_tradnl" sz="3000" dirty="0">
                <a:latin typeface="Helvetica Neue" charset="0"/>
                <a:ea typeface="Helvetica Neue" charset="0"/>
                <a:cs typeface="Helvetica Neue" charset="0"/>
              </a:rPr>
              <a:t/>
            </a:r>
            <a:br>
              <a:rPr lang="es-ES_tradnl" sz="3000" dirty="0">
                <a:latin typeface="Helvetica Neue" charset="0"/>
                <a:ea typeface="Helvetica Neue" charset="0"/>
                <a:cs typeface="Helvetica Neue" charset="0"/>
              </a:rPr>
            </a:br>
            <a:r>
              <a:rPr lang="es-ES_tradnl" sz="3000" dirty="0">
                <a:latin typeface="Helvetica Neue" charset="0"/>
                <a:ea typeface="Helvetica Neue" charset="0"/>
                <a:cs typeface="Helvetica Neue" charset="0"/>
              </a:rPr>
              <a:t>(3) Hallazgos</a:t>
            </a:r>
            <a:endParaRPr lang="es-ES_tradnl" sz="3000" dirty="0"/>
          </a:p>
        </p:txBody>
      </p:sp>
    </p:spTree>
    <p:extLst>
      <p:ext uri="{BB962C8B-B14F-4D97-AF65-F5344CB8AC3E}">
        <p14:creationId xmlns:p14="http://schemas.microsoft.com/office/powerpoint/2010/main" val="1045328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_tradnl" dirty="0" smtClean="0">
                <a:latin typeface="Helvetica Neue" charset="0"/>
                <a:ea typeface="Helvetica Neue" charset="0"/>
                <a:cs typeface="Helvetica Neue" charset="0"/>
              </a:rPr>
              <a:t>I. Introducción</a:t>
            </a:r>
            <a:endParaRPr lang="es-ES_tradnl" dirty="0">
              <a:latin typeface="Helvetica Neue" charset="0"/>
              <a:ea typeface="Helvetica Neue" charset="0"/>
              <a:cs typeface="Helvetica Neue" charset="0"/>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Tree>
    <p:extLst>
      <p:ext uri="{BB962C8B-B14F-4D97-AF65-F5344CB8AC3E}">
        <p14:creationId xmlns:p14="http://schemas.microsoft.com/office/powerpoint/2010/main" val="15126615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graphicFrame>
        <p:nvGraphicFramePr>
          <p:cNvPr id="9" name="Tabla 8"/>
          <p:cNvGraphicFramePr>
            <a:graphicFrameLocks noGrp="1"/>
          </p:cNvGraphicFramePr>
          <p:nvPr>
            <p:extLst>
              <p:ext uri="{D42A27DB-BD31-4B8C-83A1-F6EECF244321}">
                <p14:modId xmlns:p14="http://schemas.microsoft.com/office/powerpoint/2010/main" val="839277855"/>
              </p:ext>
            </p:extLst>
          </p:nvPr>
        </p:nvGraphicFramePr>
        <p:xfrm>
          <a:off x="287338" y="792552"/>
          <a:ext cx="8569326" cy="5571124"/>
        </p:xfrm>
        <a:graphic>
          <a:graphicData uri="http://schemas.openxmlformats.org/drawingml/2006/table">
            <a:tbl>
              <a:tblPr>
                <a:tableStyleId>{5C22544A-7EE6-4342-B048-85BDC9FD1C3A}</a:tableStyleId>
              </a:tblPr>
              <a:tblGrid>
                <a:gridCol w="281621"/>
                <a:gridCol w="281621"/>
                <a:gridCol w="5523326"/>
                <a:gridCol w="573741"/>
                <a:gridCol w="555812"/>
                <a:gridCol w="1353205"/>
              </a:tblGrid>
              <a:tr h="291868">
                <a:tc>
                  <a:txBody>
                    <a:bodyPr/>
                    <a:lstStyle/>
                    <a:p>
                      <a:pPr algn="l" fontAlgn="b"/>
                      <a:r>
                        <a:rPr lang="es-ES_tradnl" sz="1800" u="none" strike="noStrike">
                          <a:solidFill>
                            <a:schemeClr val="bg1"/>
                          </a:solidFill>
                          <a:effectLst/>
                        </a:rPr>
                        <a:t> </a:t>
                      </a:r>
                      <a:endParaRPr lang="es-ES_tradnl" sz="1800" b="0" i="0" u="none" strike="noStrike">
                        <a:solidFill>
                          <a:schemeClr val="bg1"/>
                        </a:solidFill>
                        <a:effectLst/>
                        <a:latin typeface="ArialMT" charset="0"/>
                      </a:endParaRPr>
                    </a:p>
                  </a:txBody>
                  <a:tcPr marL="12700" marR="12700" marT="12700" marB="0" anchor="b">
                    <a:lnB w="12700" cap="flat" cmpd="sng" algn="ctr">
                      <a:noFill/>
                      <a:prstDash val="solid"/>
                      <a:round/>
                      <a:headEnd type="none" w="med" len="med"/>
                      <a:tailEnd type="none" w="med" len="med"/>
                    </a:lnB>
                    <a:solidFill>
                      <a:schemeClr val="tx1"/>
                    </a:solidFill>
                  </a:tcPr>
                </a:tc>
                <a:tc>
                  <a:txBody>
                    <a:bodyPr/>
                    <a:lstStyle/>
                    <a:p>
                      <a:pPr algn="l" fontAlgn="b"/>
                      <a:r>
                        <a:rPr lang="es-ES_tradnl" sz="1800" u="none" strike="noStrike">
                          <a:solidFill>
                            <a:schemeClr val="bg1"/>
                          </a:solidFill>
                          <a:effectLst/>
                        </a:rPr>
                        <a:t> </a:t>
                      </a:r>
                      <a:endParaRPr lang="es-ES_tradnl" sz="1800" b="0" i="0" u="none" strike="noStrike">
                        <a:solidFill>
                          <a:schemeClr val="bg1"/>
                        </a:solidFill>
                        <a:effectLst/>
                        <a:latin typeface="ArialMT" charset="0"/>
                      </a:endParaRPr>
                    </a:p>
                  </a:txBody>
                  <a:tcPr marL="12700" marR="12700" marT="12700" marB="0" anchor="b">
                    <a:lnB w="12700" cap="flat" cmpd="sng" algn="ctr">
                      <a:noFill/>
                      <a:prstDash val="solid"/>
                      <a:round/>
                      <a:headEnd type="none" w="med" len="med"/>
                      <a:tailEnd type="none" w="med" len="med"/>
                    </a:lnB>
                    <a:solidFill>
                      <a:schemeClr val="tx1"/>
                    </a:solidFill>
                  </a:tcPr>
                </a:tc>
                <a:tc>
                  <a:txBody>
                    <a:bodyPr/>
                    <a:lstStyle/>
                    <a:p>
                      <a:pPr algn="ctr" fontAlgn="b"/>
                      <a:r>
                        <a:rPr lang="es-ES_tradnl" sz="1800" u="none" strike="noStrike">
                          <a:solidFill>
                            <a:schemeClr val="bg1"/>
                          </a:solidFill>
                          <a:effectLst/>
                        </a:rPr>
                        <a:t>Variable</a:t>
                      </a:r>
                      <a:endParaRPr lang="es-ES_tradnl" sz="1800" b="0" i="0" u="none" strike="noStrike">
                        <a:solidFill>
                          <a:schemeClr val="bg1"/>
                        </a:solidFill>
                        <a:effectLst/>
                        <a:latin typeface="ArialMT" charset="0"/>
                      </a:endParaRPr>
                    </a:p>
                  </a:txBody>
                  <a:tcPr marL="12700" marR="12700" marT="12700" marB="0" anchor="b">
                    <a:lnB w="12700" cap="flat" cmpd="sng" algn="ctr">
                      <a:noFill/>
                      <a:prstDash val="solid"/>
                      <a:round/>
                      <a:headEnd type="none" w="med" len="med"/>
                      <a:tailEnd type="none" w="med" len="med"/>
                    </a:lnB>
                    <a:solidFill>
                      <a:schemeClr val="tx1"/>
                    </a:solidFill>
                  </a:tcPr>
                </a:tc>
                <a:tc>
                  <a:txBody>
                    <a:bodyPr/>
                    <a:lstStyle/>
                    <a:p>
                      <a:pPr algn="ctr" fontAlgn="b"/>
                      <a:r>
                        <a:rPr lang="es-ES_tradnl" sz="1800" u="none" strike="noStrike">
                          <a:solidFill>
                            <a:schemeClr val="bg1"/>
                          </a:solidFill>
                          <a:effectLst/>
                        </a:rPr>
                        <a:t>EUA</a:t>
                      </a:r>
                      <a:endParaRPr lang="es-ES_tradnl" sz="1800" b="0" i="0" u="none" strike="noStrike">
                        <a:solidFill>
                          <a:schemeClr val="bg1"/>
                        </a:solidFill>
                        <a:effectLst/>
                        <a:latin typeface="ArialMT" charset="0"/>
                      </a:endParaRPr>
                    </a:p>
                  </a:txBody>
                  <a:tcPr marL="12700" marR="12700" marT="12700" marB="0" anchor="b">
                    <a:lnB w="12700" cap="flat" cmpd="sng" algn="ctr">
                      <a:noFill/>
                      <a:prstDash val="solid"/>
                      <a:round/>
                      <a:headEnd type="none" w="med" len="med"/>
                      <a:tailEnd type="none" w="med" len="med"/>
                    </a:lnB>
                    <a:solidFill>
                      <a:schemeClr val="tx1"/>
                    </a:solidFill>
                  </a:tcPr>
                </a:tc>
                <a:tc>
                  <a:txBody>
                    <a:bodyPr/>
                    <a:lstStyle/>
                    <a:p>
                      <a:pPr algn="ctr" fontAlgn="b"/>
                      <a:r>
                        <a:rPr lang="es-ES_tradnl" sz="1800" u="none" strike="noStrike" dirty="0">
                          <a:solidFill>
                            <a:schemeClr val="bg1"/>
                          </a:solidFill>
                          <a:effectLst/>
                        </a:rPr>
                        <a:t>EUM</a:t>
                      </a:r>
                      <a:endParaRPr lang="es-ES_tradnl" sz="1800" b="0" i="0" u="none" strike="noStrike" dirty="0">
                        <a:solidFill>
                          <a:schemeClr val="bg1"/>
                        </a:solidFill>
                        <a:effectLst/>
                        <a:latin typeface="ArialMT" charset="0"/>
                      </a:endParaRPr>
                    </a:p>
                  </a:txBody>
                  <a:tcPr marL="12700" marR="12700" marT="12700" marB="0" anchor="b">
                    <a:lnB w="12700" cap="flat" cmpd="sng" algn="ctr">
                      <a:noFill/>
                      <a:prstDash val="solid"/>
                      <a:round/>
                      <a:headEnd type="none" w="med" len="med"/>
                      <a:tailEnd type="none" w="med" len="med"/>
                    </a:lnB>
                    <a:solidFill>
                      <a:schemeClr val="tx1"/>
                    </a:solidFill>
                  </a:tcPr>
                </a:tc>
                <a:tc>
                  <a:txBody>
                    <a:bodyPr/>
                    <a:lstStyle/>
                    <a:p>
                      <a:pPr algn="ctr" fontAlgn="b"/>
                      <a:r>
                        <a:rPr lang="es-ES_tradnl" sz="1800" u="none" strike="noStrike" dirty="0">
                          <a:solidFill>
                            <a:schemeClr val="bg1"/>
                          </a:solidFill>
                          <a:effectLst/>
                        </a:rPr>
                        <a:t>Brecha</a:t>
                      </a:r>
                      <a:endParaRPr lang="es-ES_tradnl" sz="1800" b="0" i="0" u="none" strike="noStrike" dirty="0">
                        <a:solidFill>
                          <a:schemeClr val="bg1"/>
                        </a:solidFill>
                        <a:effectLst/>
                        <a:latin typeface="ArialMT" charset="0"/>
                      </a:endParaRPr>
                    </a:p>
                  </a:txBody>
                  <a:tcPr marL="12700" marR="12700" marT="12700" marB="0" anchor="b">
                    <a:lnB w="12700" cap="flat" cmpd="sng" algn="ctr">
                      <a:noFill/>
                      <a:prstDash val="solid"/>
                      <a:round/>
                      <a:headEnd type="none" w="med" len="med"/>
                      <a:tailEnd type="none" w="med" len="med"/>
                    </a:lnB>
                    <a:solidFill>
                      <a:schemeClr val="tx1"/>
                    </a:solidFill>
                  </a:tcPr>
                </a:tc>
              </a:tr>
              <a:tr h="291868">
                <a:tc>
                  <a:txBody>
                    <a:bodyPr/>
                    <a:lstStyle/>
                    <a:p>
                      <a:pPr algn="l" fontAlgn="b"/>
                      <a:r>
                        <a:rPr lang="es-ES_tradnl" sz="1800" u="none" strike="noStrike">
                          <a:effectLst/>
                        </a:rPr>
                        <a:t>C</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s-ES_tradnl" sz="1800" u="none" strike="noStrike">
                          <a:effectLst/>
                        </a:rPr>
                        <a:t> </a:t>
                      </a:r>
                      <a:endParaRPr lang="es-ES_tradnl" sz="1800" b="0" i="0" u="none" strike="noStrike">
                        <a:solidFill>
                          <a:srgbClr val="000000"/>
                        </a:solidFill>
                        <a:effectLst/>
                        <a:latin typeface="ArialMT" charset="0"/>
                      </a:endParaRPr>
                    </a:p>
                  </a:txBody>
                  <a:tcPr marL="12700" marR="12700" marT="1270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s-ES_tradnl" sz="1800" u="none" strike="noStrike" dirty="0">
                          <a:effectLst/>
                        </a:rPr>
                        <a:t>Nivel de detalle de los datos de contacto</a:t>
                      </a:r>
                      <a:endParaRPr lang="es-ES_tradnl" sz="1800" b="0" i="0" u="none" strike="noStrike" dirty="0">
                        <a:solidFill>
                          <a:srgbClr val="000000"/>
                        </a:solidFill>
                        <a:effectLst/>
                        <a:latin typeface="Arial" charset="0"/>
                      </a:endParaRPr>
                    </a:p>
                  </a:txBody>
                  <a:tcPr marL="12700" marR="12700" marT="1270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s-ES_tradnl" sz="1800" u="none" strike="noStrike">
                          <a:effectLst/>
                        </a:rPr>
                        <a:t>1.00</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s-ES_tradnl" sz="1800" u="none" strike="noStrike">
                          <a:effectLst/>
                        </a:rPr>
                        <a:t>0.54</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s-ES_tradnl" sz="1800" u="none" strike="noStrike" dirty="0">
                          <a:effectLst/>
                        </a:rPr>
                        <a:t>0.46</a:t>
                      </a:r>
                      <a:endParaRPr lang="es-ES_tradnl" sz="1800" b="0" i="0" u="none" strike="noStrike" dirty="0">
                        <a:solidFill>
                          <a:srgbClr val="000000"/>
                        </a:solidFill>
                        <a:effectLst/>
                        <a:latin typeface="ArialMT" charset="0"/>
                      </a:endParaRPr>
                    </a:p>
                  </a:txBody>
                  <a:tcPr marL="12700" marR="12700" marT="12700" marB="0"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r>
              <a:tr h="291868">
                <a:tc>
                  <a:txBody>
                    <a:bodyPr/>
                    <a:lstStyle/>
                    <a:p>
                      <a:pPr algn="l" fontAlgn="b"/>
                      <a:r>
                        <a:rPr lang="es-ES_tradnl" sz="1800" u="none" strike="noStrike">
                          <a:effectLst/>
                        </a:rPr>
                        <a:t>D</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rowSpan="7">
                  <a:txBody>
                    <a:bodyPr/>
                    <a:lstStyle/>
                    <a:p>
                      <a:pPr algn="ctr" fontAlgn="ctr"/>
                      <a:r>
                        <a:rPr lang="es-ES_tradnl" sz="1800" u="none" strike="noStrike">
                          <a:effectLst/>
                        </a:rPr>
                        <a:t>Disponiblidad</a:t>
                      </a:r>
                      <a:endParaRPr lang="es-ES_tradnl" sz="1800" b="0" i="0" u="none" strike="noStrike">
                        <a:solidFill>
                          <a:srgbClr val="000000"/>
                        </a:solidFill>
                        <a:effectLst/>
                        <a:latin typeface="ArialMT" charset="0"/>
                      </a:endParaRPr>
                    </a:p>
                  </a:txBody>
                  <a:tcPr marL="12700" marR="12700" marT="12700" marB="0" vert="vert27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l" fontAlgn="ctr"/>
                      <a:r>
                        <a:rPr lang="es-ES_tradnl" sz="1800" u="none" strike="noStrike">
                          <a:effectLst/>
                        </a:rPr>
                        <a:t>Nivel  de acceso a la información</a:t>
                      </a:r>
                      <a:endParaRPr lang="es-ES_tradnl" sz="1800" b="0" i="0" u="none" strike="noStrike">
                        <a:solidFill>
                          <a:srgbClr val="000000"/>
                        </a:solidFill>
                        <a:effectLst/>
                        <a:latin typeface="Arial" charset="0"/>
                      </a:endParaRPr>
                    </a:p>
                  </a:txBody>
                  <a:tcPr marL="12700" marR="12700" marT="1270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s-ES_tradnl" sz="1800" u="none" strike="noStrike">
                          <a:effectLst/>
                        </a:rPr>
                        <a:t>1.00</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s-ES_tradnl" sz="1800" u="none" strike="noStrike">
                          <a:effectLst/>
                        </a:rPr>
                        <a:t>0.92</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s-ES_tradnl" sz="1800" u="none" strike="noStrike">
                          <a:effectLst/>
                        </a:rPr>
                        <a:t>0.08</a:t>
                      </a:r>
                      <a:endParaRPr lang="es-ES_tradnl" sz="1800" b="0" i="0" u="none" strike="noStrike">
                        <a:solidFill>
                          <a:srgbClr val="000000"/>
                        </a:solidFill>
                        <a:effectLst/>
                        <a:latin typeface="ArialMT"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r>
              <a:tr h="291868">
                <a:tc>
                  <a:txBody>
                    <a:bodyPr/>
                    <a:lstStyle/>
                    <a:p>
                      <a:pPr algn="l" fontAlgn="b"/>
                      <a:r>
                        <a:rPr lang="es-ES_tradnl" sz="1800" u="none" strike="noStrike">
                          <a:effectLst/>
                        </a:rPr>
                        <a:t>E</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vMerge="1">
                  <a:txBody>
                    <a:bodyPr/>
                    <a:lstStyle/>
                    <a:p>
                      <a:endParaRPr lang="es-ES_tradnl"/>
                    </a:p>
                  </a:txBody>
                  <a:tcPr/>
                </a:tc>
                <a:tc>
                  <a:txBody>
                    <a:bodyPr/>
                    <a:lstStyle/>
                    <a:p>
                      <a:pPr algn="l" fontAlgn="ctr"/>
                      <a:r>
                        <a:rPr lang="es-ES_tradnl" sz="1800" u="none" strike="noStrike" dirty="0">
                          <a:effectLst/>
                        </a:rPr>
                        <a:t>Estatus legal de solicitud de patente</a:t>
                      </a:r>
                      <a:endParaRPr lang="es-ES_tradnl" sz="1800" b="0" i="0" u="none" strike="noStrike" dirty="0">
                        <a:solidFill>
                          <a:srgbClr val="000000"/>
                        </a:solidFill>
                        <a:effectLst/>
                        <a:latin typeface="Arial" charset="0"/>
                      </a:endParaRPr>
                    </a:p>
                  </a:txBody>
                  <a:tcPr marL="12700" marR="12700" marT="1270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s-ES_tradnl" sz="1800" u="none" strike="noStrike" dirty="0">
                          <a:effectLst/>
                        </a:rPr>
                        <a:t>0.50</a:t>
                      </a:r>
                      <a:endParaRPr lang="es-ES_tradnl" sz="1800" b="0" i="0" u="none" strike="noStrike" dirty="0">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s-ES_tradnl" sz="1800" u="none" strike="noStrike">
                          <a:effectLst/>
                        </a:rPr>
                        <a:t>0.38</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s-ES_tradnl" sz="1800" u="none" strike="noStrike">
                          <a:effectLst/>
                        </a:rPr>
                        <a:t>0.13</a:t>
                      </a:r>
                      <a:endParaRPr lang="es-ES_tradnl" sz="1800" b="0" i="0" u="none" strike="noStrike">
                        <a:solidFill>
                          <a:srgbClr val="000000"/>
                        </a:solidFill>
                        <a:effectLst/>
                        <a:latin typeface="ArialMT"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r>
              <a:tr h="291868">
                <a:tc>
                  <a:txBody>
                    <a:bodyPr/>
                    <a:lstStyle/>
                    <a:p>
                      <a:pPr algn="l" fontAlgn="b"/>
                      <a:r>
                        <a:rPr lang="es-ES_tradnl" sz="1800" u="none" strike="noStrike">
                          <a:effectLst/>
                        </a:rPr>
                        <a:t>F</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vMerge="1">
                  <a:txBody>
                    <a:bodyPr/>
                    <a:lstStyle/>
                    <a:p>
                      <a:endParaRPr lang="es-ES_tradnl"/>
                    </a:p>
                  </a:txBody>
                  <a:tcPr/>
                </a:tc>
                <a:tc>
                  <a:txBody>
                    <a:bodyPr/>
                    <a:lstStyle/>
                    <a:p>
                      <a:pPr algn="l" fontAlgn="ctr"/>
                      <a:r>
                        <a:rPr lang="es-ES_tradnl" sz="1800" u="none" strike="noStrike" dirty="0">
                          <a:effectLst/>
                        </a:rPr>
                        <a:t>Nivel de desarrollo de la base de datos del buscador</a:t>
                      </a:r>
                      <a:endParaRPr lang="es-ES_tradnl" sz="1800" b="0" i="0" u="none" strike="noStrike" dirty="0">
                        <a:solidFill>
                          <a:srgbClr val="000000"/>
                        </a:solidFill>
                        <a:effectLst/>
                        <a:latin typeface="Arial" charset="0"/>
                      </a:endParaRPr>
                    </a:p>
                  </a:txBody>
                  <a:tcPr marL="12700" marR="12700" marT="1270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s-ES_tradnl" sz="1800" u="none" strike="noStrike">
                          <a:effectLst/>
                        </a:rPr>
                        <a:t>0.85</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s-ES_tradnl" sz="1800" u="none" strike="noStrike">
                          <a:effectLst/>
                        </a:rPr>
                        <a:t>0.71</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s-ES_tradnl" sz="1800" u="none" strike="noStrike">
                          <a:effectLst/>
                        </a:rPr>
                        <a:t>0.14</a:t>
                      </a:r>
                      <a:endParaRPr lang="es-ES_tradnl" sz="1800" b="0" i="0" u="none" strike="noStrike">
                        <a:solidFill>
                          <a:srgbClr val="000000"/>
                        </a:solidFill>
                        <a:effectLst/>
                        <a:latin typeface="ArialMT"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r>
              <a:tr h="291868">
                <a:tc>
                  <a:txBody>
                    <a:bodyPr/>
                    <a:lstStyle/>
                    <a:p>
                      <a:pPr algn="l" fontAlgn="b"/>
                      <a:r>
                        <a:rPr lang="es-ES_tradnl" sz="1800" u="none" strike="noStrike">
                          <a:effectLst/>
                        </a:rPr>
                        <a:t>G</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vMerge="1">
                  <a:txBody>
                    <a:bodyPr/>
                    <a:lstStyle/>
                    <a:p>
                      <a:endParaRPr lang="es-ES_tradnl"/>
                    </a:p>
                  </a:txBody>
                  <a:tcPr/>
                </a:tc>
                <a:tc>
                  <a:txBody>
                    <a:bodyPr/>
                    <a:lstStyle/>
                    <a:p>
                      <a:pPr algn="l" fontAlgn="ctr"/>
                      <a:r>
                        <a:rPr lang="es-ES_tradnl" sz="1800" u="none" strike="noStrike" dirty="0">
                          <a:effectLst/>
                        </a:rPr>
                        <a:t>Nivel de descarga documento de patente</a:t>
                      </a:r>
                      <a:endParaRPr lang="es-ES_tradnl" sz="1800" b="0" i="0" u="none" strike="noStrike" dirty="0">
                        <a:solidFill>
                          <a:srgbClr val="000000"/>
                        </a:solidFill>
                        <a:effectLst/>
                        <a:latin typeface="Arial" charset="0"/>
                      </a:endParaRPr>
                    </a:p>
                  </a:txBody>
                  <a:tcPr marL="12700" marR="12700" marT="1270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s-ES_tradnl" sz="1800" u="none" strike="noStrike">
                          <a:effectLst/>
                        </a:rPr>
                        <a:t>0.95</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s-ES_tradnl" sz="1800" u="none" strike="noStrike">
                          <a:effectLst/>
                        </a:rPr>
                        <a:t>0.50</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s-ES_tradnl" sz="1800" u="none" strike="noStrike">
                          <a:effectLst/>
                        </a:rPr>
                        <a:t>0.45</a:t>
                      </a:r>
                      <a:endParaRPr lang="es-ES_tradnl" sz="1800" b="0" i="0" u="none" strike="noStrike">
                        <a:solidFill>
                          <a:srgbClr val="000000"/>
                        </a:solidFill>
                        <a:effectLst/>
                        <a:latin typeface="ArialMT"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r>
              <a:tr h="291868">
                <a:tc>
                  <a:txBody>
                    <a:bodyPr/>
                    <a:lstStyle/>
                    <a:p>
                      <a:pPr algn="l" fontAlgn="b"/>
                      <a:r>
                        <a:rPr lang="es-ES_tradnl" sz="1800" u="none" strike="noStrike">
                          <a:effectLst/>
                        </a:rPr>
                        <a:t>H</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vMerge="1">
                  <a:txBody>
                    <a:bodyPr/>
                    <a:lstStyle/>
                    <a:p>
                      <a:endParaRPr lang="es-ES_tradnl"/>
                    </a:p>
                  </a:txBody>
                  <a:tcPr/>
                </a:tc>
                <a:tc>
                  <a:txBody>
                    <a:bodyPr/>
                    <a:lstStyle/>
                    <a:p>
                      <a:pPr algn="l" fontAlgn="ctr"/>
                      <a:r>
                        <a:rPr lang="es-ES_tradnl" sz="1800" u="none" strike="noStrike">
                          <a:effectLst/>
                        </a:rPr>
                        <a:t>Oferta tecnológica ligada a una patente</a:t>
                      </a:r>
                      <a:endParaRPr lang="es-ES_tradnl" sz="1800" b="0" i="0" u="none" strike="noStrike">
                        <a:solidFill>
                          <a:srgbClr val="000000"/>
                        </a:solidFill>
                        <a:effectLst/>
                        <a:latin typeface="Arial" charset="0"/>
                      </a:endParaRPr>
                    </a:p>
                  </a:txBody>
                  <a:tcPr marL="12700" marR="12700" marT="1270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s-ES_tradnl" sz="1800" u="none" strike="noStrike">
                          <a:effectLst/>
                        </a:rPr>
                        <a:t>0.80</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s-ES_tradnl" sz="1800" u="none" strike="noStrike">
                          <a:effectLst/>
                        </a:rPr>
                        <a:t>0.33</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s-ES_tradnl" sz="1800" u="none" strike="noStrike">
                          <a:effectLst/>
                        </a:rPr>
                        <a:t>0.47</a:t>
                      </a:r>
                      <a:endParaRPr lang="es-ES_tradnl" sz="1800" b="0" i="0" u="none" strike="noStrike">
                        <a:solidFill>
                          <a:srgbClr val="000000"/>
                        </a:solidFill>
                        <a:effectLst/>
                        <a:latin typeface="ArialMT"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r>
              <a:tr h="291868">
                <a:tc>
                  <a:txBody>
                    <a:bodyPr/>
                    <a:lstStyle/>
                    <a:p>
                      <a:pPr algn="l" fontAlgn="b"/>
                      <a:r>
                        <a:rPr lang="es-ES_tradnl" sz="1800" u="none" strike="noStrike">
                          <a:effectLst/>
                        </a:rPr>
                        <a:t>I</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vMerge="1">
                  <a:txBody>
                    <a:bodyPr/>
                    <a:lstStyle/>
                    <a:p>
                      <a:endParaRPr lang="es-ES_tradnl"/>
                    </a:p>
                  </a:txBody>
                  <a:tcPr/>
                </a:tc>
                <a:tc>
                  <a:txBody>
                    <a:bodyPr/>
                    <a:lstStyle/>
                    <a:p>
                      <a:pPr algn="l" fontAlgn="ctr"/>
                      <a:r>
                        <a:rPr lang="es-ES_tradnl" sz="1800" u="none" strike="noStrike" dirty="0">
                          <a:effectLst/>
                        </a:rPr>
                        <a:t>Nivel de actualización de la página web</a:t>
                      </a:r>
                      <a:endParaRPr lang="es-ES_tradnl" sz="1800" b="0" i="0" u="none" strike="noStrike" dirty="0">
                        <a:solidFill>
                          <a:srgbClr val="000000"/>
                        </a:solidFill>
                        <a:effectLst/>
                        <a:latin typeface="Arial" charset="0"/>
                      </a:endParaRPr>
                    </a:p>
                  </a:txBody>
                  <a:tcPr marL="12700" marR="12700" marT="1270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s-ES_tradnl" sz="1800" u="none" strike="noStrike">
                          <a:effectLst/>
                        </a:rPr>
                        <a:t>0.95</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s-ES_tradnl" sz="1800" u="none" strike="noStrike">
                          <a:effectLst/>
                        </a:rPr>
                        <a:t>0.71</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s-ES_tradnl" sz="1800" u="none" strike="noStrike">
                          <a:effectLst/>
                        </a:rPr>
                        <a:t>0.24</a:t>
                      </a:r>
                      <a:endParaRPr lang="es-ES_tradnl" sz="1800" b="0" i="0" u="none" strike="noStrike">
                        <a:solidFill>
                          <a:srgbClr val="000000"/>
                        </a:solidFill>
                        <a:effectLst/>
                        <a:latin typeface="ArialMT"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r>
              <a:tr h="291868">
                <a:tc>
                  <a:txBody>
                    <a:bodyPr/>
                    <a:lstStyle/>
                    <a:p>
                      <a:pPr algn="l" fontAlgn="b"/>
                      <a:r>
                        <a:rPr lang="es-ES_tradnl" sz="1800" u="none" strike="noStrike">
                          <a:effectLst/>
                        </a:rPr>
                        <a:t>J</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vMerge="1">
                  <a:txBody>
                    <a:bodyPr/>
                    <a:lstStyle/>
                    <a:p>
                      <a:endParaRPr lang="es-ES_tradnl"/>
                    </a:p>
                  </a:txBody>
                  <a:tcPr/>
                </a:tc>
                <a:tc>
                  <a:txBody>
                    <a:bodyPr/>
                    <a:lstStyle/>
                    <a:p>
                      <a:pPr algn="l" fontAlgn="ctr"/>
                      <a:r>
                        <a:rPr lang="es-ES_tradnl" sz="1800" u="none" strike="noStrike" dirty="0">
                          <a:effectLst/>
                        </a:rPr>
                        <a:t>Manual de usuario</a:t>
                      </a:r>
                      <a:endParaRPr lang="es-ES_tradnl" sz="1800" b="0" i="0" u="none" strike="noStrike" dirty="0">
                        <a:solidFill>
                          <a:srgbClr val="000000"/>
                        </a:solidFill>
                        <a:effectLst/>
                        <a:latin typeface="Arial" charset="0"/>
                      </a:endParaRPr>
                    </a:p>
                  </a:txBody>
                  <a:tcPr marL="12700" marR="12700" marT="1270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s-ES_tradnl" sz="1800" u="none" strike="noStrike">
                          <a:effectLst/>
                        </a:rPr>
                        <a:t>0.00</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s-ES_tradnl" sz="1800" u="none" strike="noStrike">
                          <a:effectLst/>
                        </a:rPr>
                        <a:t>0.00</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s-ES_tradnl" sz="1800" u="none" strike="noStrike" dirty="0">
                          <a:effectLst/>
                        </a:rPr>
                        <a:t>0.00</a:t>
                      </a:r>
                      <a:endParaRPr lang="es-ES_tradnl" sz="1800" b="0" i="0" u="none" strike="noStrike" dirty="0">
                        <a:solidFill>
                          <a:srgbClr val="000000"/>
                        </a:solidFill>
                        <a:effectLst/>
                        <a:latin typeface="ArialMT"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r>
              <a:tr h="291868">
                <a:tc>
                  <a:txBody>
                    <a:bodyPr/>
                    <a:lstStyle/>
                    <a:p>
                      <a:pPr algn="l" fontAlgn="b"/>
                      <a:r>
                        <a:rPr lang="es-ES_tradnl" sz="1800" u="none" strike="noStrike">
                          <a:effectLst/>
                        </a:rPr>
                        <a:t>K</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40000"/>
                        <a:lumOff val="60000"/>
                      </a:schemeClr>
                    </a:solidFill>
                  </a:tcPr>
                </a:tc>
                <a:tc rowSpan="2">
                  <a:txBody>
                    <a:bodyPr/>
                    <a:lstStyle/>
                    <a:p>
                      <a:pPr algn="ctr" fontAlgn="ctr"/>
                      <a:r>
                        <a:rPr lang="es-ES_tradnl" sz="1800" u="none" strike="noStrike" dirty="0">
                          <a:effectLst/>
                        </a:rPr>
                        <a:t>PI</a:t>
                      </a:r>
                      <a:endParaRPr lang="es-ES_tradnl" sz="1800" b="0" i="0" u="none" strike="noStrike" dirty="0">
                        <a:solidFill>
                          <a:srgbClr val="000000"/>
                        </a:solidFill>
                        <a:effectLst/>
                        <a:latin typeface="ArialMT" charset="0"/>
                      </a:endParaRPr>
                    </a:p>
                  </a:txBody>
                  <a:tcPr marL="12700" marR="12700" marT="12700" marB="0" vert="vert27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l" fontAlgn="ctr"/>
                      <a:r>
                        <a:rPr lang="es-ES_tradnl" sz="1800" u="none" strike="noStrike" dirty="0">
                          <a:effectLst/>
                        </a:rPr>
                        <a:t>Nivel de disponibilidad de las Políticas de PI Y/O TT</a:t>
                      </a:r>
                      <a:endParaRPr lang="es-ES_tradnl" sz="1800" b="0" i="0" u="none" strike="noStrike" dirty="0">
                        <a:solidFill>
                          <a:srgbClr val="000000"/>
                        </a:solidFill>
                        <a:effectLst/>
                        <a:latin typeface="Arial" charset="0"/>
                      </a:endParaRPr>
                    </a:p>
                  </a:txBody>
                  <a:tcPr marL="12700" marR="12700" marT="1270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b"/>
                      <a:r>
                        <a:rPr lang="es-ES_tradnl" sz="1800" u="none" strike="noStrike">
                          <a:effectLst/>
                        </a:rPr>
                        <a:t>0.80</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b"/>
                      <a:r>
                        <a:rPr lang="es-ES_tradnl" sz="1800" u="none" strike="noStrike" dirty="0">
                          <a:effectLst/>
                        </a:rPr>
                        <a:t>0.58</a:t>
                      </a:r>
                      <a:endParaRPr lang="es-ES_tradnl" sz="1800" b="0" i="0" u="none" strike="noStrike" dirty="0">
                        <a:solidFill>
                          <a:srgbClr val="000000"/>
                        </a:solidFill>
                        <a:effectLst/>
                        <a:latin typeface="ArialMT" charset="0"/>
                      </a:endParaRPr>
                    </a:p>
                  </a:txBody>
                  <a:tcPr marL="12700" marR="12700" marT="1270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b"/>
                      <a:r>
                        <a:rPr lang="es-ES_tradnl" sz="1800" u="none" strike="noStrike">
                          <a:effectLst/>
                        </a:rPr>
                        <a:t>0.22</a:t>
                      </a:r>
                      <a:endParaRPr lang="es-ES_tradnl" sz="1800" b="0" i="0" u="none" strike="noStrike">
                        <a:solidFill>
                          <a:srgbClr val="000000"/>
                        </a:solidFill>
                        <a:effectLst/>
                        <a:latin typeface="ArialMT" charset="0"/>
                      </a:endParaRPr>
                    </a:p>
                  </a:txBody>
                  <a:tcPr marL="12700" marR="12700" marT="12700" marB="0"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40000"/>
                        <a:lumOff val="60000"/>
                      </a:schemeClr>
                    </a:solidFill>
                  </a:tcPr>
                </a:tc>
              </a:tr>
              <a:tr h="291868">
                <a:tc>
                  <a:txBody>
                    <a:bodyPr/>
                    <a:lstStyle/>
                    <a:p>
                      <a:pPr algn="l" fontAlgn="b"/>
                      <a:r>
                        <a:rPr lang="es-ES_tradnl" sz="1800" u="none" strike="noStrike">
                          <a:effectLst/>
                        </a:rPr>
                        <a:t>L</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vMerge="1">
                  <a:txBody>
                    <a:bodyPr/>
                    <a:lstStyle/>
                    <a:p>
                      <a:endParaRPr lang="es-ES_tradnl"/>
                    </a:p>
                  </a:txBody>
                  <a:tcPr/>
                </a:tc>
                <a:tc>
                  <a:txBody>
                    <a:bodyPr/>
                    <a:lstStyle/>
                    <a:p>
                      <a:pPr algn="l" fontAlgn="ctr"/>
                      <a:r>
                        <a:rPr lang="es-ES_tradnl" sz="1800" u="none" strike="noStrike" dirty="0">
                          <a:effectLst/>
                        </a:rPr>
                        <a:t>Nivel de disponibilidad del Reglamento de PI y/o TT</a:t>
                      </a:r>
                      <a:endParaRPr lang="es-ES_tradnl" sz="1800" b="0" i="0" u="none" strike="noStrike" dirty="0">
                        <a:solidFill>
                          <a:srgbClr val="000000"/>
                        </a:solidFill>
                        <a:effectLst/>
                        <a:latin typeface="Arial" charset="0"/>
                      </a:endParaRPr>
                    </a:p>
                  </a:txBody>
                  <a:tcPr marL="12700" marR="12700" marT="1270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b"/>
                      <a:r>
                        <a:rPr lang="es-ES_tradnl" sz="1800" u="none" strike="noStrike">
                          <a:effectLst/>
                        </a:rPr>
                        <a:t>0.80</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b"/>
                      <a:r>
                        <a:rPr lang="es-ES_tradnl" sz="1800" u="none" strike="noStrike">
                          <a:effectLst/>
                        </a:rPr>
                        <a:t>0.58</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b"/>
                      <a:r>
                        <a:rPr lang="es-ES_tradnl" sz="1800" u="none" strike="noStrike" dirty="0">
                          <a:effectLst/>
                        </a:rPr>
                        <a:t>0.22</a:t>
                      </a:r>
                      <a:endParaRPr lang="es-ES_tradnl" sz="1800" b="0" i="0" u="none" strike="noStrike" dirty="0">
                        <a:solidFill>
                          <a:srgbClr val="000000"/>
                        </a:solidFill>
                        <a:effectLst/>
                        <a:latin typeface="ArialMT"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r>
              <a:tr h="291868">
                <a:tc>
                  <a:txBody>
                    <a:bodyPr/>
                    <a:lstStyle/>
                    <a:p>
                      <a:pPr algn="l" fontAlgn="b"/>
                      <a:r>
                        <a:rPr lang="es-ES_tradnl" sz="1800" u="none" strike="noStrike">
                          <a:effectLst/>
                        </a:rPr>
                        <a:t>M</a:t>
                      </a:r>
                      <a:endParaRPr lang="es-ES_tradnl" sz="1800" b="0" i="0" u="none" strike="noStrike">
                        <a:solidFill>
                          <a:srgbClr val="000000"/>
                        </a:solidFill>
                        <a:effectLst/>
                        <a:latin typeface="ArialMT" charset="0"/>
                      </a:endParaRPr>
                    </a:p>
                  </a:txBody>
                  <a:tcPr marL="12700" marR="12700" marT="12700" marB="0"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schemeClr>
                    </a:solidFill>
                  </a:tcPr>
                </a:tc>
                <a:tc rowSpan="4">
                  <a:txBody>
                    <a:bodyPr/>
                    <a:lstStyle/>
                    <a:p>
                      <a:pPr algn="ctr" fontAlgn="ctr"/>
                      <a:r>
                        <a:rPr lang="es-ES_tradnl" sz="1800" u="none" strike="noStrike" dirty="0">
                          <a:effectLst/>
                        </a:rPr>
                        <a:t>Difusión</a:t>
                      </a:r>
                      <a:endParaRPr lang="es-ES_tradnl" sz="1800" b="0" i="0" u="none" strike="noStrike" dirty="0">
                        <a:solidFill>
                          <a:srgbClr val="000000"/>
                        </a:solidFill>
                        <a:effectLst/>
                        <a:latin typeface="ArialMT" charset="0"/>
                      </a:endParaRPr>
                    </a:p>
                  </a:txBody>
                  <a:tcPr marL="12700" marR="12700" marT="12700" marB="0" vert="vert27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fontAlgn="ctr"/>
                      <a:r>
                        <a:rPr lang="es-ES_tradnl" sz="1800" u="none" strike="noStrike" dirty="0">
                          <a:effectLst/>
                        </a:rPr>
                        <a:t>Difusión en medios de comunicación</a:t>
                      </a:r>
                      <a:endParaRPr lang="es-ES_tradnl" sz="1800" b="0" i="0" u="none" strike="noStrike" dirty="0">
                        <a:solidFill>
                          <a:srgbClr val="000000"/>
                        </a:solidFill>
                        <a:effectLst/>
                        <a:latin typeface="Arial" charset="0"/>
                      </a:endParaRPr>
                    </a:p>
                  </a:txBody>
                  <a:tcPr marL="12700" marR="12700" marT="1270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schemeClr>
                    </a:solidFill>
                  </a:tcPr>
                </a:tc>
                <a:tc>
                  <a:txBody>
                    <a:bodyPr/>
                    <a:lstStyle/>
                    <a:p>
                      <a:pPr algn="ctr" fontAlgn="b"/>
                      <a:r>
                        <a:rPr lang="es-ES_tradnl" sz="1800" u="none" strike="noStrike">
                          <a:effectLst/>
                        </a:rPr>
                        <a:t>0.90</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schemeClr>
                    </a:solidFill>
                  </a:tcPr>
                </a:tc>
                <a:tc>
                  <a:txBody>
                    <a:bodyPr/>
                    <a:lstStyle/>
                    <a:p>
                      <a:pPr algn="ctr" fontAlgn="b"/>
                      <a:r>
                        <a:rPr lang="es-ES_tradnl" sz="1800" u="none" strike="noStrike">
                          <a:effectLst/>
                        </a:rPr>
                        <a:t>0.83</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schemeClr>
                    </a:solidFill>
                  </a:tcPr>
                </a:tc>
                <a:tc>
                  <a:txBody>
                    <a:bodyPr/>
                    <a:lstStyle/>
                    <a:p>
                      <a:pPr algn="ctr" fontAlgn="b"/>
                      <a:r>
                        <a:rPr lang="es-ES_tradnl" sz="1800" u="none" strike="noStrike" dirty="0">
                          <a:effectLst/>
                        </a:rPr>
                        <a:t>0.07</a:t>
                      </a:r>
                      <a:endParaRPr lang="es-ES_tradnl" sz="1800" b="0" i="0" u="none" strike="noStrike" dirty="0">
                        <a:solidFill>
                          <a:srgbClr val="000000"/>
                        </a:solidFill>
                        <a:effectLst/>
                        <a:latin typeface="ArialMT" charset="0"/>
                      </a:endParaRPr>
                    </a:p>
                  </a:txBody>
                  <a:tcPr marL="12700" marR="12700" marT="12700"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schemeClr>
                    </a:solidFill>
                  </a:tcPr>
                </a:tc>
              </a:tr>
              <a:tr h="291868">
                <a:tc>
                  <a:txBody>
                    <a:bodyPr/>
                    <a:lstStyle/>
                    <a:p>
                      <a:pPr algn="l" fontAlgn="b"/>
                      <a:r>
                        <a:rPr lang="es-ES_tradnl" sz="1800" u="none" strike="noStrike">
                          <a:effectLst/>
                        </a:rPr>
                        <a:t>N</a:t>
                      </a:r>
                      <a:endParaRPr lang="es-ES_tradnl" sz="1800" b="0" i="0" u="none" strike="noStrike">
                        <a:solidFill>
                          <a:srgbClr val="000000"/>
                        </a:solidFill>
                        <a:effectLst/>
                        <a:latin typeface="ArialMT"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schemeClr>
                    </a:solidFill>
                  </a:tcPr>
                </a:tc>
                <a:tc vMerge="1">
                  <a:txBody>
                    <a:bodyPr/>
                    <a:lstStyle/>
                    <a:p>
                      <a:endParaRPr lang="es-ES_tradnl"/>
                    </a:p>
                  </a:txBody>
                  <a:tcPr/>
                </a:tc>
                <a:tc>
                  <a:txBody>
                    <a:bodyPr/>
                    <a:lstStyle/>
                    <a:p>
                      <a:pPr algn="l" fontAlgn="ctr"/>
                      <a:r>
                        <a:rPr lang="es-ES_tradnl" sz="1800" u="none" strike="noStrike" dirty="0">
                          <a:effectLst/>
                        </a:rPr>
                        <a:t>Integración con redes sociales</a:t>
                      </a:r>
                      <a:endParaRPr lang="es-ES_tradnl" sz="1800" b="0" i="0" u="none" strike="noStrike" dirty="0">
                        <a:solidFill>
                          <a:srgbClr val="000000"/>
                        </a:solidFill>
                        <a:effectLst/>
                        <a:latin typeface="Arial" charset="0"/>
                      </a:endParaRPr>
                    </a:p>
                  </a:txBody>
                  <a:tcPr marL="12700" marR="12700" marT="1270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pPr algn="ctr" fontAlgn="b"/>
                      <a:r>
                        <a:rPr lang="es-ES_tradnl" sz="1800" u="none" strike="noStrike">
                          <a:effectLst/>
                        </a:rPr>
                        <a:t>0.55</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pPr algn="ctr" fontAlgn="b"/>
                      <a:r>
                        <a:rPr lang="es-ES_tradnl" sz="1800" u="none" strike="noStrike">
                          <a:effectLst/>
                        </a:rPr>
                        <a:t>0.58</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pPr algn="ctr" fontAlgn="b"/>
                      <a:r>
                        <a:rPr lang="es-ES_tradnl" sz="1800" u="none" strike="noStrike">
                          <a:effectLst/>
                        </a:rPr>
                        <a:t>-0.03</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r>
              <a:tr h="291868">
                <a:tc>
                  <a:txBody>
                    <a:bodyPr/>
                    <a:lstStyle/>
                    <a:p>
                      <a:pPr algn="l" fontAlgn="b"/>
                      <a:r>
                        <a:rPr lang="es-ES_tradnl" sz="1800" u="none" strike="noStrike">
                          <a:effectLst/>
                        </a:rPr>
                        <a:t>Ñ</a:t>
                      </a:r>
                      <a:endParaRPr lang="es-ES_tradnl" sz="1800" b="0" i="0" u="none" strike="noStrike">
                        <a:solidFill>
                          <a:srgbClr val="000000"/>
                        </a:solidFill>
                        <a:effectLst/>
                        <a:latin typeface="ArialMT"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schemeClr>
                    </a:solidFill>
                  </a:tcPr>
                </a:tc>
                <a:tc vMerge="1">
                  <a:txBody>
                    <a:bodyPr/>
                    <a:lstStyle/>
                    <a:p>
                      <a:endParaRPr lang="es-ES_tradnl"/>
                    </a:p>
                  </a:txBody>
                  <a:tcPr/>
                </a:tc>
                <a:tc>
                  <a:txBody>
                    <a:bodyPr/>
                    <a:lstStyle/>
                    <a:p>
                      <a:pPr algn="l" fontAlgn="ctr"/>
                      <a:r>
                        <a:rPr lang="es-ES_tradnl" sz="1800" u="none" strike="noStrike" dirty="0">
                          <a:effectLst/>
                        </a:rPr>
                        <a:t>Publicación de métricas o datos estadísticos de PI</a:t>
                      </a:r>
                      <a:endParaRPr lang="es-ES_tradnl" sz="1800" b="0" i="0" u="none" strike="noStrike" dirty="0">
                        <a:solidFill>
                          <a:srgbClr val="000000"/>
                        </a:solidFill>
                        <a:effectLst/>
                        <a:latin typeface="Arial" charset="0"/>
                      </a:endParaRPr>
                    </a:p>
                  </a:txBody>
                  <a:tcPr marL="12700" marR="12700" marT="1270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pPr algn="ctr" fontAlgn="b"/>
                      <a:r>
                        <a:rPr lang="es-ES_tradnl" sz="1800" u="none" strike="noStrike">
                          <a:effectLst/>
                        </a:rPr>
                        <a:t>0.60</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pPr algn="ctr" fontAlgn="b"/>
                      <a:r>
                        <a:rPr lang="es-ES_tradnl" sz="1800" u="none" strike="noStrike">
                          <a:effectLst/>
                        </a:rPr>
                        <a:t>0.25</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pPr algn="ctr" fontAlgn="b"/>
                      <a:r>
                        <a:rPr lang="es-ES_tradnl" sz="1800" u="none" strike="noStrike">
                          <a:effectLst/>
                        </a:rPr>
                        <a:t>0.35</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r>
              <a:tr h="291868">
                <a:tc>
                  <a:txBody>
                    <a:bodyPr/>
                    <a:lstStyle/>
                    <a:p>
                      <a:pPr algn="l" fontAlgn="b"/>
                      <a:r>
                        <a:rPr lang="es-ES_tradnl" sz="1800" u="none" strike="noStrike">
                          <a:effectLst/>
                        </a:rPr>
                        <a:t>O</a:t>
                      </a:r>
                      <a:endParaRPr lang="es-ES_tradnl" sz="1800" b="0" i="0" u="none" strike="noStrike">
                        <a:solidFill>
                          <a:srgbClr val="000000"/>
                        </a:solidFill>
                        <a:effectLst/>
                        <a:latin typeface="ArialMT" charset="0"/>
                      </a:endParaRPr>
                    </a:p>
                  </a:txBody>
                  <a:tcPr marL="12700" marR="12700" marT="1270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schemeClr>
                    </a:solidFill>
                  </a:tcPr>
                </a:tc>
                <a:tc vMerge="1">
                  <a:txBody>
                    <a:bodyPr/>
                    <a:lstStyle/>
                    <a:p>
                      <a:endParaRPr lang="es-ES_tradnl"/>
                    </a:p>
                  </a:txBody>
                  <a:tcPr/>
                </a:tc>
                <a:tc>
                  <a:txBody>
                    <a:bodyPr/>
                    <a:lstStyle/>
                    <a:p>
                      <a:pPr algn="l" fontAlgn="ctr"/>
                      <a:r>
                        <a:rPr lang="es-ES_tradnl" sz="1800" u="none" strike="noStrike" dirty="0">
                          <a:effectLst/>
                        </a:rPr>
                        <a:t>Nivel de integración de patentes al repositorio institucional</a:t>
                      </a:r>
                      <a:endParaRPr lang="es-ES_tradnl" sz="1800" b="0" i="0" u="none" strike="noStrike" dirty="0">
                        <a:solidFill>
                          <a:srgbClr val="000000"/>
                        </a:solidFill>
                        <a:effectLst/>
                        <a:latin typeface="Arial" charset="0"/>
                      </a:endParaRPr>
                    </a:p>
                  </a:txBody>
                  <a:tcPr marL="12700" marR="12700" marT="1270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es-ES_tradnl" sz="1800" u="none" strike="noStrike">
                          <a:effectLst/>
                        </a:rPr>
                        <a:t>0.60</a:t>
                      </a:r>
                      <a:endParaRPr lang="es-ES_tradnl" sz="1800" b="0" i="0" u="none" strike="noStrike">
                        <a:solidFill>
                          <a:srgbClr val="000000"/>
                        </a:solidFill>
                        <a:effectLst/>
                        <a:latin typeface="ArialMT" charset="0"/>
                      </a:endParaRPr>
                    </a:p>
                  </a:txBody>
                  <a:tcPr marL="12700" marR="12700" marT="1270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pPr algn="ctr" fontAlgn="b"/>
                      <a:r>
                        <a:rPr lang="es-ES_tradnl" sz="1800" u="none" strike="noStrike">
                          <a:effectLst/>
                        </a:rPr>
                        <a:t>0.50</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pPr algn="ctr" fontAlgn="b"/>
                      <a:r>
                        <a:rPr lang="es-ES_tradnl" sz="1800" u="none" strike="noStrike" dirty="0">
                          <a:effectLst/>
                        </a:rPr>
                        <a:t>0.10</a:t>
                      </a:r>
                      <a:endParaRPr lang="es-ES_tradnl" sz="1800" b="0" i="0" u="none" strike="noStrike" dirty="0">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r>
              <a:tr h="291868">
                <a:tc>
                  <a:txBody>
                    <a:bodyPr/>
                    <a:lstStyle/>
                    <a:p>
                      <a:pPr algn="l" fontAlgn="b"/>
                      <a:r>
                        <a:rPr lang="es-ES_tradnl" sz="1800" u="none" strike="noStrike">
                          <a:effectLst/>
                        </a:rPr>
                        <a:t>P</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rowSpan="3">
                  <a:txBody>
                    <a:bodyPr/>
                    <a:lstStyle/>
                    <a:p>
                      <a:pPr algn="ctr" fontAlgn="ctr"/>
                      <a:r>
                        <a:rPr lang="es-ES_tradnl" sz="1800" u="none" strike="noStrike">
                          <a:effectLst/>
                        </a:rPr>
                        <a:t>TICS</a:t>
                      </a:r>
                      <a:endParaRPr lang="es-ES_tradnl" sz="1800" b="0" i="0" u="none" strike="noStrike">
                        <a:solidFill>
                          <a:srgbClr val="000000"/>
                        </a:solidFill>
                        <a:effectLst/>
                        <a:latin typeface="ArialMT" charset="0"/>
                      </a:endParaRPr>
                    </a:p>
                  </a:txBody>
                  <a:tcPr marL="12700" marR="12700" marT="12700" marB="0" vert="vert27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l" fontAlgn="ctr"/>
                      <a:r>
                        <a:rPr lang="es-ES_tradnl" sz="1800" u="none" strike="noStrike" dirty="0">
                          <a:effectLst/>
                        </a:rPr>
                        <a:t>Tecnología ocupada del buscador</a:t>
                      </a:r>
                      <a:endParaRPr lang="es-ES_tradnl" sz="1800" b="0" i="0" u="none" strike="noStrike" dirty="0">
                        <a:solidFill>
                          <a:srgbClr val="000000"/>
                        </a:solidFill>
                        <a:effectLst/>
                        <a:latin typeface="Arial" charset="0"/>
                      </a:endParaRPr>
                    </a:p>
                  </a:txBody>
                  <a:tcPr marL="12700" marR="12700" marT="1270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s-ES_tradnl" sz="1800" u="none" strike="noStrike">
                          <a:effectLst/>
                        </a:rPr>
                        <a:t>0.72</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s-ES_tradnl" sz="1800" u="none" strike="noStrike">
                          <a:effectLst/>
                        </a:rPr>
                        <a:t>0.59</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s-ES_tradnl" sz="1800" u="none" strike="noStrike">
                          <a:effectLst/>
                        </a:rPr>
                        <a:t>0.13</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r>
              <a:tr h="291868">
                <a:tc>
                  <a:txBody>
                    <a:bodyPr/>
                    <a:lstStyle/>
                    <a:p>
                      <a:pPr algn="l" fontAlgn="b"/>
                      <a:r>
                        <a:rPr lang="es-ES_tradnl" sz="1800" u="none" strike="noStrike">
                          <a:effectLst/>
                        </a:rPr>
                        <a:t>Q</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vMerge="1">
                  <a:txBody>
                    <a:bodyPr/>
                    <a:lstStyle/>
                    <a:p>
                      <a:endParaRPr lang="es-ES_tradnl"/>
                    </a:p>
                  </a:txBody>
                  <a:tcPr/>
                </a:tc>
                <a:tc>
                  <a:txBody>
                    <a:bodyPr/>
                    <a:lstStyle/>
                    <a:p>
                      <a:pPr algn="l" fontAlgn="ctr"/>
                      <a:r>
                        <a:rPr lang="es-ES_tradnl" sz="1800" u="none" strike="noStrike">
                          <a:effectLst/>
                        </a:rPr>
                        <a:t>Principales navegadores web soportados</a:t>
                      </a:r>
                      <a:endParaRPr lang="es-ES_tradnl" sz="1800" b="0" i="0" u="none" strike="noStrike">
                        <a:solidFill>
                          <a:srgbClr val="000000"/>
                        </a:solidFill>
                        <a:effectLst/>
                        <a:latin typeface="Arial" charset="0"/>
                      </a:endParaRPr>
                    </a:p>
                  </a:txBody>
                  <a:tcPr marL="12700" marR="12700" marT="1270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s-ES_tradnl" sz="1800" u="none" strike="noStrike">
                          <a:effectLst/>
                        </a:rPr>
                        <a:t>0.86</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s-ES_tradnl" sz="1800" u="none" strike="noStrike">
                          <a:effectLst/>
                        </a:rPr>
                        <a:t>0.62</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s-ES_tradnl" sz="1800" u="none" strike="noStrike">
                          <a:effectLst/>
                        </a:rPr>
                        <a:t>0.24</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r>
              <a:tr h="291868">
                <a:tc>
                  <a:txBody>
                    <a:bodyPr/>
                    <a:lstStyle/>
                    <a:p>
                      <a:pPr algn="l" fontAlgn="b"/>
                      <a:r>
                        <a:rPr lang="es-ES_tradnl" sz="1800" u="none" strike="noStrike">
                          <a:effectLst/>
                        </a:rPr>
                        <a:t>R</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vMerge="1">
                  <a:txBody>
                    <a:bodyPr/>
                    <a:lstStyle/>
                    <a:p>
                      <a:endParaRPr lang="es-ES_tradnl"/>
                    </a:p>
                  </a:txBody>
                  <a:tcPr/>
                </a:tc>
                <a:tc>
                  <a:txBody>
                    <a:bodyPr/>
                    <a:lstStyle/>
                    <a:p>
                      <a:pPr algn="l" fontAlgn="ctr"/>
                      <a:r>
                        <a:rPr lang="es-ES_tradnl" sz="1800" u="none" strike="noStrike">
                          <a:effectLst/>
                        </a:rPr>
                        <a:t>Información de la página web disponible en varios idiomas</a:t>
                      </a:r>
                      <a:endParaRPr lang="es-ES_tradnl" sz="1800" b="0" i="0" u="none" strike="noStrike">
                        <a:solidFill>
                          <a:srgbClr val="000000"/>
                        </a:solidFill>
                        <a:effectLst/>
                        <a:latin typeface="ArialMT" charset="0"/>
                      </a:endParaRPr>
                    </a:p>
                  </a:txBody>
                  <a:tcPr marL="12700" marR="12700" marT="1270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s-ES_tradnl" sz="1800" u="none" strike="noStrike">
                          <a:effectLst/>
                        </a:rPr>
                        <a:t>0.00</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s-ES_tradnl" sz="1800" u="none" strike="noStrike">
                          <a:effectLst/>
                        </a:rPr>
                        <a:t>0.33</a:t>
                      </a:r>
                      <a:endParaRPr lang="es-ES_tradnl" sz="1800" b="0" i="0" u="none" strike="noStrike">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s-ES_tradnl" sz="1800" u="none" strike="noStrike" dirty="0">
                          <a:effectLst/>
                        </a:rPr>
                        <a:t>-0.33</a:t>
                      </a:r>
                      <a:endParaRPr lang="es-ES_tradnl" sz="1800" b="0" i="0" u="none" strike="noStrike" dirty="0">
                        <a:solidFill>
                          <a:srgbClr val="000000"/>
                        </a:solidFill>
                        <a:effectLst/>
                        <a:latin typeface="ArialMT" charset="0"/>
                      </a:endParaRPr>
                    </a:p>
                  </a:txBody>
                  <a:tcPr marL="12700" marR="12700" marT="1270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40000"/>
                        <a:lumOff val="60000"/>
                      </a:schemeClr>
                    </a:solidFill>
                  </a:tcPr>
                </a:tc>
              </a:tr>
              <a:tr h="291868">
                <a:tc>
                  <a:txBody>
                    <a:bodyPr/>
                    <a:lstStyle/>
                    <a:p>
                      <a:pPr algn="l" fontAlgn="b"/>
                      <a:r>
                        <a:rPr lang="es-ES_tradnl" sz="1800" u="none" strike="noStrike">
                          <a:solidFill>
                            <a:schemeClr val="bg1"/>
                          </a:solidFill>
                          <a:effectLst/>
                        </a:rPr>
                        <a:t> </a:t>
                      </a:r>
                      <a:endParaRPr lang="es-ES_tradnl" sz="1800" b="0" i="0" u="none" strike="noStrike">
                        <a:solidFill>
                          <a:schemeClr val="bg1"/>
                        </a:solidFill>
                        <a:effectLst/>
                        <a:latin typeface="ArialMT" charset="0"/>
                      </a:endParaRPr>
                    </a:p>
                  </a:txBody>
                  <a:tcPr marL="12700" marR="12700" marT="12700" marB="0" anchor="b">
                    <a:lnT w="12700" cmpd="sng">
                      <a:noFill/>
                    </a:lnT>
                    <a:solidFill>
                      <a:schemeClr val="tx1"/>
                    </a:solidFill>
                  </a:tcPr>
                </a:tc>
                <a:tc>
                  <a:txBody>
                    <a:bodyPr/>
                    <a:lstStyle/>
                    <a:p>
                      <a:pPr algn="l" fontAlgn="b"/>
                      <a:r>
                        <a:rPr lang="es-ES_tradnl" sz="1800" u="none" strike="noStrike">
                          <a:solidFill>
                            <a:schemeClr val="bg1"/>
                          </a:solidFill>
                          <a:effectLst/>
                        </a:rPr>
                        <a:t> </a:t>
                      </a:r>
                      <a:endParaRPr lang="es-ES_tradnl" sz="1800" b="0" i="0" u="none" strike="noStrike">
                        <a:solidFill>
                          <a:schemeClr val="bg1"/>
                        </a:solidFill>
                        <a:effectLst/>
                        <a:latin typeface="ArialMT" charset="0"/>
                      </a:endParaRPr>
                    </a:p>
                  </a:txBody>
                  <a:tcPr marL="12700" marR="12700" marT="12700" marB="0" anchor="b">
                    <a:lnT w="12700" cmpd="sng">
                      <a:noFill/>
                    </a:lnT>
                    <a:solidFill>
                      <a:schemeClr val="tx1"/>
                    </a:solidFill>
                  </a:tcPr>
                </a:tc>
                <a:tc>
                  <a:txBody>
                    <a:bodyPr/>
                    <a:lstStyle/>
                    <a:p>
                      <a:pPr algn="r" fontAlgn="ctr"/>
                      <a:r>
                        <a:rPr lang="es-ES_tradnl" sz="2000" u="none" strike="noStrike" dirty="0">
                          <a:solidFill>
                            <a:schemeClr val="bg1"/>
                          </a:solidFill>
                          <a:effectLst/>
                        </a:rPr>
                        <a:t>Totales</a:t>
                      </a:r>
                      <a:endParaRPr lang="es-ES_tradnl" sz="2000" b="0" i="0" u="none" strike="noStrike" dirty="0">
                        <a:solidFill>
                          <a:schemeClr val="bg1"/>
                        </a:solidFill>
                        <a:effectLst/>
                        <a:latin typeface="ArialMT" charset="0"/>
                      </a:endParaRPr>
                    </a:p>
                  </a:txBody>
                  <a:tcPr marL="12700" marR="12700" marT="12700" marB="0" anchor="ctr">
                    <a:lnT w="12700" cmpd="sng">
                      <a:noFill/>
                    </a:lnT>
                    <a:solidFill>
                      <a:schemeClr val="tx1"/>
                    </a:solidFill>
                  </a:tcPr>
                </a:tc>
                <a:tc>
                  <a:txBody>
                    <a:bodyPr/>
                    <a:lstStyle/>
                    <a:p>
                      <a:pPr algn="ctr" fontAlgn="b"/>
                      <a:r>
                        <a:rPr lang="es-ES_tradnl" sz="2000" u="none" strike="noStrike" dirty="0">
                          <a:solidFill>
                            <a:schemeClr val="bg1"/>
                          </a:solidFill>
                          <a:effectLst/>
                        </a:rPr>
                        <a:t>0.70</a:t>
                      </a:r>
                      <a:endParaRPr lang="es-ES_tradnl" sz="2000" b="0" i="0" u="none" strike="noStrike" dirty="0">
                        <a:solidFill>
                          <a:schemeClr val="bg1"/>
                        </a:solidFill>
                        <a:effectLst/>
                        <a:latin typeface="ArialMT" charset="0"/>
                      </a:endParaRPr>
                    </a:p>
                  </a:txBody>
                  <a:tcPr marL="12700" marR="12700" marT="12700" marB="0" anchor="b">
                    <a:lnT w="12700" cmpd="sng">
                      <a:noFill/>
                    </a:lnT>
                    <a:solidFill>
                      <a:schemeClr val="tx1"/>
                    </a:solidFill>
                  </a:tcPr>
                </a:tc>
                <a:tc>
                  <a:txBody>
                    <a:bodyPr/>
                    <a:lstStyle/>
                    <a:p>
                      <a:pPr algn="ctr" fontAlgn="b"/>
                      <a:r>
                        <a:rPr lang="es-ES_tradnl" sz="2000" u="none" strike="noStrike" dirty="0">
                          <a:solidFill>
                            <a:schemeClr val="bg1"/>
                          </a:solidFill>
                          <a:effectLst/>
                        </a:rPr>
                        <a:t>0.53</a:t>
                      </a:r>
                      <a:endParaRPr lang="es-ES_tradnl" sz="2000" b="0" i="0" u="none" strike="noStrike" dirty="0">
                        <a:solidFill>
                          <a:schemeClr val="bg1"/>
                        </a:solidFill>
                        <a:effectLst/>
                        <a:latin typeface="ArialMT" charset="0"/>
                      </a:endParaRPr>
                    </a:p>
                  </a:txBody>
                  <a:tcPr marL="12700" marR="12700" marT="12700" marB="0" anchor="b">
                    <a:lnT w="12700" cmpd="sng">
                      <a:noFill/>
                    </a:lnT>
                    <a:solidFill>
                      <a:schemeClr val="tx1"/>
                    </a:solidFill>
                  </a:tcPr>
                </a:tc>
                <a:tc>
                  <a:txBody>
                    <a:bodyPr/>
                    <a:lstStyle/>
                    <a:p>
                      <a:pPr algn="ctr" fontAlgn="b"/>
                      <a:r>
                        <a:rPr lang="es-ES_tradnl" sz="2000" u="none" strike="noStrike" dirty="0">
                          <a:solidFill>
                            <a:schemeClr val="bg1"/>
                          </a:solidFill>
                          <a:effectLst/>
                        </a:rPr>
                        <a:t>0.17</a:t>
                      </a:r>
                      <a:endParaRPr lang="es-ES_tradnl" sz="2000" b="0" i="0" u="none" strike="noStrike" dirty="0">
                        <a:solidFill>
                          <a:schemeClr val="bg1"/>
                        </a:solidFill>
                        <a:effectLst/>
                        <a:latin typeface="ArialMT" charset="0"/>
                      </a:endParaRPr>
                    </a:p>
                  </a:txBody>
                  <a:tcPr marL="12700" marR="12700" marT="12700" marB="0" anchor="b">
                    <a:lnT w="12700" cmpd="sng">
                      <a:noFill/>
                    </a:lnT>
                    <a:solidFill>
                      <a:schemeClr val="tx1"/>
                    </a:solidFill>
                  </a:tcPr>
                </a:tc>
              </a:tr>
            </a:tbl>
          </a:graphicData>
        </a:graphic>
      </p:graphicFrame>
    </p:spTree>
    <p:extLst>
      <p:ext uri="{BB962C8B-B14F-4D97-AF65-F5344CB8AC3E}">
        <p14:creationId xmlns:p14="http://schemas.microsoft.com/office/powerpoint/2010/main" val="22734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00100" y="285673"/>
            <a:ext cx="7543800" cy="1450757"/>
          </a:xfrm>
        </p:spPr>
        <p:txBody>
          <a:bodyPr/>
          <a:lstStyle/>
          <a:p>
            <a:r>
              <a:rPr lang="es-ES_tradnl" dirty="0" smtClean="0"/>
              <a:t>(1) </a:t>
            </a:r>
            <a:r>
              <a:rPr lang="es-ES_tradnl" dirty="0"/>
              <a:t>U</a:t>
            </a:r>
            <a:r>
              <a:rPr lang="es-ES_tradnl" dirty="0" smtClean="0"/>
              <a:t>niversidades de EUA</a:t>
            </a:r>
            <a:endParaRPr lang="es-ES_tradnl"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graphicFrame>
        <p:nvGraphicFramePr>
          <p:cNvPr id="3" name="Tabla 2"/>
          <p:cNvGraphicFramePr>
            <a:graphicFrameLocks noGrp="1"/>
          </p:cNvGraphicFramePr>
          <p:nvPr>
            <p:extLst>
              <p:ext uri="{D42A27DB-BD31-4B8C-83A1-F6EECF244321}">
                <p14:modId xmlns:p14="http://schemas.microsoft.com/office/powerpoint/2010/main" val="672099808"/>
              </p:ext>
            </p:extLst>
          </p:nvPr>
        </p:nvGraphicFramePr>
        <p:xfrm>
          <a:off x="287338" y="1846731"/>
          <a:ext cx="8608332" cy="4129090"/>
        </p:xfrm>
        <a:graphic>
          <a:graphicData uri="http://schemas.openxmlformats.org/drawingml/2006/table">
            <a:tbl>
              <a:tblPr firstRow="1" bandRow="1">
                <a:tableStyleId>{5C22544A-7EE6-4342-B048-85BDC9FD1C3A}</a:tableStyleId>
              </a:tblPr>
              <a:tblGrid>
                <a:gridCol w="1290450"/>
                <a:gridCol w="1066800"/>
                <a:gridCol w="376518"/>
                <a:gridCol w="1515035"/>
                <a:gridCol w="1201271"/>
                <a:gridCol w="1326776"/>
                <a:gridCol w="1308847"/>
                <a:gridCol w="522635"/>
              </a:tblGrid>
              <a:tr h="573740">
                <a:tc gridSpan="3">
                  <a:txBody>
                    <a:bodyPr/>
                    <a:lstStyle/>
                    <a:p>
                      <a:pPr algn="ctr"/>
                      <a:r>
                        <a:rPr lang="es-ES_tradnl" b="0" dirty="0" smtClean="0"/>
                        <a:t>Datos de la Institución</a:t>
                      </a:r>
                      <a:endParaRPr lang="es-ES_tradnl" b="0" dirty="0"/>
                    </a:p>
                  </a:txBody>
                  <a:tcPr anchor="ctr"/>
                </a:tc>
                <a:tc hMerge="1">
                  <a:txBody>
                    <a:bodyPr/>
                    <a:lstStyle/>
                    <a:p>
                      <a:pPr algn="ctr"/>
                      <a:endParaRPr lang="es-ES_tradnl" b="0" dirty="0"/>
                    </a:p>
                  </a:txBody>
                  <a:tcPr anchor="ctr"/>
                </a:tc>
                <a:tc hMerge="1">
                  <a:txBody>
                    <a:bodyPr/>
                    <a:lstStyle/>
                    <a:p>
                      <a:pPr algn="ctr"/>
                      <a:endParaRPr lang="es-ES_tradnl" b="0" dirty="0"/>
                    </a:p>
                  </a:txBody>
                  <a:tcPr vert="vert270"/>
                </a:tc>
                <a:tc rowSpan="2">
                  <a:txBody>
                    <a:bodyPr/>
                    <a:lstStyle/>
                    <a:p>
                      <a:pPr algn="ctr"/>
                      <a:r>
                        <a:rPr lang="es-ES_tradnl" b="0" dirty="0" smtClean="0"/>
                        <a:t>Disponibilidad</a:t>
                      </a:r>
                      <a:r>
                        <a:rPr lang="es-ES_tradnl" b="0" baseline="0" dirty="0" smtClean="0"/>
                        <a:t> digital de la información</a:t>
                      </a:r>
                      <a:endParaRPr lang="es-ES_tradnl" b="0" dirty="0"/>
                    </a:p>
                  </a:txBody>
                  <a:tcPr/>
                </a:tc>
                <a:tc rowSpan="2">
                  <a:txBody>
                    <a:bodyPr/>
                    <a:lstStyle/>
                    <a:p>
                      <a:pPr algn="ctr"/>
                      <a:r>
                        <a:rPr lang="es-ES_tradnl" b="0" dirty="0" smtClean="0"/>
                        <a:t>Difusión del Marco Normativo</a:t>
                      </a:r>
                      <a:endParaRPr lang="es-ES_tradnl" b="0" dirty="0"/>
                    </a:p>
                  </a:txBody>
                  <a:tcPr/>
                </a:tc>
                <a:tc rowSpan="2">
                  <a:txBody>
                    <a:bodyPr/>
                    <a:lstStyle/>
                    <a:p>
                      <a:pPr algn="ctr"/>
                      <a:r>
                        <a:rPr lang="es-ES_tradnl" b="0" dirty="0" smtClean="0"/>
                        <a:t>Difusión de la</a:t>
                      </a:r>
                      <a:r>
                        <a:rPr lang="es-ES_tradnl" b="0" baseline="0" dirty="0" smtClean="0"/>
                        <a:t> información</a:t>
                      </a:r>
                      <a:endParaRPr lang="es-ES_tradnl" b="0" dirty="0"/>
                    </a:p>
                  </a:txBody>
                  <a:tcPr/>
                </a:tc>
                <a:tc rowSpan="2">
                  <a:txBody>
                    <a:bodyPr/>
                    <a:lstStyle/>
                    <a:p>
                      <a:pPr algn="ctr"/>
                      <a:r>
                        <a:rPr lang="es-ES_tradnl" b="0" dirty="0" smtClean="0"/>
                        <a:t>Tecnología de la información</a:t>
                      </a:r>
                      <a:endParaRPr lang="es-ES_tradnl" b="0" dirty="0"/>
                    </a:p>
                  </a:txBody>
                  <a:tcPr/>
                </a:tc>
                <a:tc rowSpan="2">
                  <a:txBody>
                    <a:bodyPr/>
                    <a:lstStyle/>
                    <a:p>
                      <a:pPr algn="ctr"/>
                      <a:r>
                        <a:rPr lang="es-ES_tradnl" b="0" smtClean="0"/>
                        <a:t>T</a:t>
                      </a:r>
                      <a:endParaRPr lang="es-ES_tradnl" b="0" dirty="0"/>
                    </a:p>
                  </a:txBody>
                  <a:tcPr anchor="ctr"/>
                </a:tc>
              </a:tr>
              <a:tr h="340658">
                <a:tc>
                  <a:txBody>
                    <a:bodyPr/>
                    <a:lstStyle/>
                    <a:p>
                      <a:pPr algn="ctr"/>
                      <a:r>
                        <a:rPr lang="es-ES_tradnl" b="0" dirty="0" smtClean="0"/>
                        <a:t>Universidad</a:t>
                      </a:r>
                      <a:endParaRPr lang="es-ES_tradnl" b="0" dirty="0"/>
                    </a:p>
                  </a:txBody>
                  <a:tcPr anchor="ctr"/>
                </a:tc>
                <a:tc>
                  <a:txBody>
                    <a:bodyPr/>
                    <a:lstStyle/>
                    <a:p>
                      <a:pPr algn="ctr"/>
                      <a:r>
                        <a:rPr lang="es-ES_tradnl" b="0" dirty="0" smtClean="0"/>
                        <a:t>Oficina</a:t>
                      </a:r>
                      <a:endParaRPr lang="es-ES_tradnl" b="0" dirty="0"/>
                    </a:p>
                  </a:txBody>
                  <a:tcPr anchor="ctr"/>
                </a:tc>
                <a:tc>
                  <a:txBody>
                    <a:bodyPr/>
                    <a:lstStyle/>
                    <a:p>
                      <a:pPr algn="ctr"/>
                      <a:r>
                        <a:rPr lang="es-ES_tradnl" b="0" dirty="0" smtClean="0"/>
                        <a:t>P</a:t>
                      </a:r>
                      <a:endParaRPr lang="es-ES_tradnl" b="0" dirty="0"/>
                    </a:p>
                  </a:txBody>
                  <a:tcPr anchor="ctr"/>
                </a:tc>
                <a:tc vMerge="1">
                  <a:txBody>
                    <a:bodyPr/>
                    <a:lstStyle/>
                    <a:p>
                      <a:endParaRPr lang="es-ES_tradnl"/>
                    </a:p>
                  </a:txBody>
                  <a:tcPr/>
                </a:tc>
                <a:tc vMerge="1">
                  <a:txBody>
                    <a:bodyPr/>
                    <a:lstStyle/>
                    <a:p>
                      <a:endParaRPr lang="es-ES_tradnl"/>
                    </a:p>
                  </a:txBody>
                  <a:tcPr/>
                </a:tc>
                <a:tc vMerge="1">
                  <a:txBody>
                    <a:bodyPr/>
                    <a:lstStyle/>
                    <a:p>
                      <a:endParaRPr lang="es-ES_tradnl"/>
                    </a:p>
                  </a:txBody>
                  <a:tcPr/>
                </a:tc>
                <a:tc vMerge="1">
                  <a:txBody>
                    <a:bodyPr/>
                    <a:lstStyle/>
                    <a:p>
                      <a:endParaRPr lang="es-ES_tradnl"/>
                    </a:p>
                  </a:txBody>
                  <a:tcPr/>
                </a:tc>
                <a:tc vMerge="1">
                  <a:txBody>
                    <a:bodyPr/>
                    <a:lstStyle/>
                    <a:p>
                      <a:endParaRPr lang="es-ES_tradnl"/>
                    </a:p>
                  </a:txBody>
                  <a:tcPr/>
                </a:tc>
              </a:tr>
              <a:tr h="509270">
                <a:tc>
                  <a:txBody>
                    <a:bodyPr/>
                    <a:lstStyle/>
                    <a:p>
                      <a:pPr algn="ctr"/>
                      <a:endParaRPr lang="es-ES_tradnl" dirty="0"/>
                    </a:p>
                  </a:txBody>
                  <a:tcPr anchor="ctr"/>
                </a:tc>
                <a:tc>
                  <a:txBody>
                    <a:bodyPr/>
                    <a:lstStyle/>
                    <a:p>
                      <a:pPr algn="ctr"/>
                      <a:endParaRPr lang="es-ES_tradnl" dirty="0"/>
                    </a:p>
                  </a:txBody>
                  <a:tcPr anchor="ctr"/>
                </a:tc>
                <a:tc>
                  <a:txBody>
                    <a:bodyPr/>
                    <a:lstStyle/>
                    <a:p>
                      <a:pPr algn="ctr" fontAlgn="b"/>
                      <a:r>
                        <a:rPr lang="es-ES_tradnl" sz="2000" b="0" i="0" u="none" strike="noStrike" dirty="0" smtClean="0">
                          <a:solidFill>
                            <a:srgbClr val="000000"/>
                          </a:solidFill>
                          <a:effectLst/>
                          <a:latin typeface="ArialMT" charset="0"/>
                        </a:rPr>
                        <a:t>1</a:t>
                      </a:r>
                      <a:endParaRPr lang="es-ES_tradnl" sz="2000" b="0" i="0" u="none" strike="noStrike" dirty="0">
                        <a:solidFill>
                          <a:srgbClr val="000000"/>
                        </a:solidFill>
                        <a:effectLst/>
                        <a:latin typeface="ArialMT" charset="0"/>
                      </a:endParaRP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a:t>
                      </a:r>
                      <a:r>
                        <a:rPr lang="es-ES_tradnl" sz="2000" b="0" i="0" u="none" strike="noStrike" dirty="0">
                          <a:solidFill>
                            <a:srgbClr val="000000"/>
                          </a:solidFill>
                          <a:effectLst/>
                          <a:latin typeface="ArialMT" charset="0"/>
                        </a:rPr>
                        <a:t>79</a:t>
                      </a: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a:t>
                      </a:r>
                      <a:r>
                        <a:rPr lang="es-ES_tradnl" sz="2000" b="0" i="0" u="none" strike="noStrike" dirty="0">
                          <a:solidFill>
                            <a:srgbClr val="000000"/>
                          </a:solidFill>
                          <a:effectLst/>
                          <a:latin typeface="ArialMT" charset="0"/>
                        </a:rPr>
                        <a:t>75</a:t>
                      </a: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a:t>
                      </a:r>
                      <a:r>
                        <a:rPr lang="es-ES_tradnl" sz="2000" b="0" i="0" u="none" strike="noStrike" dirty="0">
                          <a:solidFill>
                            <a:srgbClr val="000000"/>
                          </a:solidFill>
                          <a:effectLst/>
                          <a:latin typeface="ArialMT" charset="0"/>
                        </a:rPr>
                        <a:t>63</a:t>
                      </a: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a:t>
                      </a:r>
                      <a:r>
                        <a:rPr lang="es-ES_tradnl" sz="2000" b="0" i="0" u="none" strike="noStrike" dirty="0">
                          <a:solidFill>
                            <a:srgbClr val="000000"/>
                          </a:solidFill>
                          <a:effectLst/>
                          <a:latin typeface="ArialMT" charset="0"/>
                        </a:rPr>
                        <a:t>60</a:t>
                      </a:r>
                    </a:p>
                  </a:txBody>
                  <a:tcPr marL="12700" marR="12700" marT="12700" marB="0" anchor="ctr"/>
                </a:tc>
                <a:tc>
                  <a:txBody>
                    <a:bodyPr/>
                    <a:lstStyle/>
                    <a:p>
                      <a:pPr algn="ctr"/>
                      <a:r>
                        <a:rPr lang="es-ES_tradnl" sz="2000" dirty="0" smtClean="0"/>
                        <a:t>.72</a:t>
                      </a:r>
                      <a:endParaRPr lang="es-ES_tradnl" sz="2000" dirty="0"/>
                    </a:p>
                  </a:txBody>
                  <a:tcPr anchor="ctr"/>
                </a:tc>
              </a:tr>
              <a:tr h="509270">
                <a:tc>
                  <a:txBody>
                    <a:bodyPr/>
                    <a:lstStyle/>
                    <a:p>
                      <a:pPr algn="ctr"/>
                      <a:endParaRPr lang="es-ES_tradnl" dirty="0"/>
                    </a:p>
                  </a:txBody>
                  <a:tcPr anchor="ctr"/>
                </a:tc>
                <a:tc>
                  <a:txBody>
                    <a:bodyPr/>
                    <a:lstStyle/>
                    <a:p>
                      <a:pPr algn="ctr"/>
                      <a:endParaRPr lang="es-ES_tradnl" dirty="0"/>
                    </a:p>
                  </a:txBody>
                  <a:tcPr anchor="ctr"/>
                </a:tc>
                <a:tc>
                  <a:txBody>
                    <a:bodyPr/>
                    <a:lstStyle/>
                    <a:p>
                      <a:pPr algn="ctr" fontAlgn="b"/>
                      <a:r>
                        <a:rPr lang="es-ES_tradnl" sz="2000" b="0" i="0" u="none" strike="noStrike" dirty="0" smtClean="0">
                          <a:solidFill>
                            <a:srgbClr val="000000"/>
                          </a:solidFill>
                          <a:effectLst/>
                          <a:latin typeface="ArialMT" charset="0"/>
                        </a:rPr>
                        <a:t>1</a:t>
                      </a:r>
                      <a:endParaRPr lang="es-ES_tradnl" sz="2000" b="0" i="0" u="none" strike="noStrike" dirty="0">
                        <a:solidFill>
                          <a:srgbClr val="000000"/>
                        </a:solidFill>
                        <a:effectLst/>
                        <a:latin typeface="ArialMT" charset="0"/>
                      </a:endParaRP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a:t>
                      </a:r>
                      <a:r>
                        <a:rPr lang="es-ES_tradnl" sz="2000" b="0" i="0" u="none" strike="noStrike" dirty="0">
                          <a:solidFill>
                            <a:srgbClr val="000000"/>
                          </a:solidFill>
                          <a:effectLst/>
                          <a:latin typeface="ArialMT" charset="0"/>
                        </a:rPr>
                        <a:t>79</a:t>
                      </a: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a:t>
                      </a:r>
                      <a:r>
                        <a:rPr lang="es-ES_tradnl" sz="2000" b="0" i="0" u="none" strike="noStrike" dirty="0">
                          <a:solidFill>
                            <a:srgbClr val="000000"/>
                          </a:solidFill>
                          <a:effectLst/>
                          <a:latin typeface="ArialMT" charset="0"/>
                        </a:rPr>
                        <a:t>75</a:t>
                      </a: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a:t>
                      </a:r>
                      <a:r>
                        <a:rPr lang="es-ES_tradnl" sz="2000" b="0" i="0" u="none" strike="noStrike" dirty="0">
                          <a:solidFill>
                            <a:srgbClr val="000000"/>
                          </a:solidFill>
                          <a:effectLst/>
                          <a:latin typeface="ArialMT" charset="0"/>
                        </a:rPr>
                        <a:t>63</a:t>
                      </a: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a:t>
                      </a:r>
                      <a:r>
                        <a:rPr lang="es-ES_tradnl" sz="2000" b="0" i="0" u="none" strike="noStrike" dirty="0">
                          <a:solidFill>
                            <a:srgbClr val="000000"/>
                          </a:solidFill>
                          <a:effectLst/>
                          <a:latin typeface="ArialMT" charset="0"/>
                        </a:rPr>
                        <a:t>52</a:t>
                      </a:r>
                    </a:p>
                  </a:txBody>
                  <a:tcPr marL="12700" marR="12700" marT="12700" marB="0" anchor="ctr"/>
                </a:tc>
                <a:tc>
                  <a:txBody>
                    <a:bodyPr/>
                    <a:lstStyle/>
                    <a:p>
                      <a:pPr algn="ctr"/>
                      <a:r>
                        <a:rPr lang="es-ES_tradnl" sz="2000" dirty="0" smtClean="0"/>
                        <a:t>.71</a:t>
                      </a:r>
                      <a:endParaRPr lang="es-ES_tradnl" sz="2000" dirty="0"/>
                    </a:p>
                  </a:txBody>
                  <a:tcPr anchor="ctr"/>
                </a:tc>
              </a:tr>
              <a:tr h="509270">
                <a:tc>
                  <a:txBody>
                    <a:bodyPr/>
                    <a:lstStyle/>
                    <a:p>
                      <a:pPr algn="ctr"/>
                      <a:endParaRPr lang="es-ES_tradnl" dirty="0"/>
                    </a:p>
                  </a:txBody>
                  <a:tcPr anchor="ctr"/>
                </a:tc>
                <a:tc>
                  <a:txBody>
                    <a:bodyPr/>
                    <a:lstStyle/>
                    <a:p>
                      <a:pPr algn="ctr"/>
                      <a:r>
                        <a:rPr lang="es-ES_tradnl" dirty="0" smtClean="0"/>
                        <a:t>OTC</a:t>
                      </a:r>
                      <a:endParaRPr lang="es-ES_tradnl" dirty="0"/>
                    </a:p>
                  </a:txBody>
                  <a:tcPr anchor="ctr"/>
                </a:tc>
                <a:tc>
                  <a:txBody>
                    <a:bodyPr/>
                    <a:lstStyle/>
                    <a:p>
                      <a:pPr algn="ctr" fontAlgn="b"/>
                      <a:r>
                        <a:rPr lang="es-ES_tradnl" sz="2000" b="0" i="0" u="none" strike="noStrike" dirty="0" smtClean="0">
                          <a:solidFill>
                            <a:srgbClr val="000000"/>
                          </a:solidFill>
                          <a:effectLst/>
                          <a:latin typeface="ArialMT" charset="0"/>
                        </a:rPr>
                        <a:t>1</a:t>
                      </a:r>
                      <a:endParaRPr lang="es-ES_tradnl" sz="2000" b="0" i="0" u="none" strike="noStrike" dirty="0">
                        <a:solidFill>
                          <a:srgbClr val="000000"/>
                        </a:solidFill>
                        <a:effectLst/>
                        <a:latin typeface="ArialMT" charset="0"/>
                      </a:endParaRP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a:t>
                      </a:r>
                      <a:r>
                        <a:rPr lang="es-ES_tradnl" sz="2000" b="0" i="0" u="none" strike="noStrike" dirty="0">
                          <a:solidFill>
                            <a:srgbClr val="000000"/>
                          </a:solidFill>
                          <a:effectLst/>
                          <a:latin typeface="ArialMT" charset="0"/>
                        </a:rPr>
                        <a:t>75</a:t>
                      </a: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1</a:t>
                      </a:r>
                      <a:endParaRPr lang="es-ES_tradnl" sz="2000" b="0" i="0" u="none" strike="noStrike" dirty="0">
                        <a:solidFill>
                          <a:srgbClr val="000000"/>
                        </a:solidFill>
                        <a:effectLst/>
                        <a:latin typeface="ArialMT" charset="0"/>
                      </a:endParaRP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a:t>
                      </a:r>
                      <a:r>
                        <a:rPr lang="es-ES_tradnl" sz="2000" b="0" i="0" u="none" strike="noStrike" dirty="0">
                          <a:solidFill>
                            <a:srgbClr val="000000"/>
                          </a:solidFill>
                          <a:effectLst/>
                          <a:latin typeface="ArialMT" charset="0"/>
                        </a:rPr>
                        <a:t>69</a:t>
                      </a: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a:t>
                      </a:r>
                      <a:r>
                        <a:rPr lang="es-ES_tradnl" sz="2000" b="0" i="0" u="none" strike="noStrike" dirty="0">
                          <a:solidFill>
                            <a:srgbClr val="000000"/>
                          </a:solidFill>
                          <a:effectLst/>
                          <a:latin typeface="ArialMT" charset="0"/>
                        </a:rPr>
                        <a:t>38</a:t>
                      </a:r>
                    </a:p>
                  </a:txBody>
                  <a:tcPr marL="12700" marR="12700" marT="12700" marB="0" anchor="ctr"/>
                </a:tc>
                <a:tc>
                  <a:txBody>
                    <a:bodyPr/>
                    <a:lstStyle/>
                    <a:p>
                      <a:pPr algn="ctr"/>
                      <a:r>
                        <a:rPr lang="es-ES_tradnl" sz="2000" dirty="0" smtClean="0"/>
                        <a:t>.71</a:t>
                      </a:r>
                      <a:endParaRPr lang="es-ES_tradnl" sz="2000" dirty="0"/>
                    </a:p>
                  </a:txBody>
                  <a:tcPr anchor="ctr"/>
                </a:tc>
              </a:tr>
              <a:tr h="643240">
                <a:tc>
                  <a:txBody>
                    <a:bodyPr/>
                    <a:lstStyle/>
                    <a:p>
                      <a:pPr algn="ctr"/>
                      <a:endParaRPr lang="es-ES_tradnl" dirty="0"/>
                    </a:p>
                  </a:txBody>
                  <a:tcPr anchor="ctr"/>
                </a:tc>
                <a:tc>
                  <a:txBody>
                    <a:bodyPr/>
                    <a:lstStyle/>
                    <a:p>
                      <a:pPr algn="ctr"/>
                      <a:r>
                        <a:rPr lang="es-ES_tradnl" dirty="0" smtClean="0"/>
                        <a:t>OTTCP*</a:t>
                      </a:r>
                      <a:endParaRPr lang="es-ES_tradnl" dirty="0"/>
                    </a:p>
                  </a:txBody>
                  <a:tcPr anchor="ctr"/>
                </a:tc>
                <a:tc>
                  <a:txBody>
                    <a:bodyPr/>
                    <a:lstStyle/>
                    <a:p>
                      <a:pPr algn="ctr" fontAlgn="b"/>
                      <a:r>
                        <a:rPr lang="es-ES_tradnl" sz="2000" b="0" i="0" u="none" strike="noStrike" dirty="0" smtClean="0">
                          <a:solidFill>
                            <a:srgbClr val="000000"/>
                          </a:solidFill>
                          <a:effectLst/>
                          <a:latin typeface="ArialMT" charset="0"/>
                        </a:rPr>
                        <a:t>1</a:t>
                      </a:r>
                      <a:endParaRPr lang="es-ES_tradnl" sz="2000" b="0" i="0" u="none" strike="noStrike" dirty="0">
                        <a:solidFill>
                          <a:srgbClr val="000000"/>
                        </a:solidFill>
                        <a:effectLst/>
                        <a:latin typeface="ArialMT" charset="0"/>
                      </a:endParaRP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a:t>
                      </a:r>
                      <a:r>
                        <a:rPr lang="es-ES_tradnl" sz="2000" b="0" i="0" u="none" strike="noStrike" dirty="0">
                          <a:solidFill>
                            <a:srgbClr val="000000"/>
                          </a:solidFill>
                          <a:effectLst/>
                          <a:latin typeface="ArialMT" charset="0"/>
                        </a:rPr>
                        <a:t>57</a:t>
                      </a: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.75</a:t>
                      </a:r>
                      <a:endParaRPr lang="es-ES_tradnl" sz="2000" b="0" i="0" u="none" strike="noStrike" dirty="0">
                        <a:solidFill>
                          <a:srgbClr val="000000"/>
                        </a:solidFill>
                        <a:effectLst/>
                        <a:latin typeface="ArialMT" charset="0"/>
                      </a:endParaRP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a:t>
                      </a:r>
                      <a:r>
                        <a:rPr lang="es-ES_tradnl" sz="2000" b="0" i="0" u="none" strike="noStrike" dirty="0">
                          <a:solidFill>
                            <a:srgbClr val="000000"/>
                          </a:solidFill>
                          <a:effectLst/>
                          <a:latin typeface="ArialMT" charset="0"/>
                        </a:rPr>
                        <a:t>75</a:t>
                      </a: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a:t>
                      </a:r>
                      <a:r>
                        <a:rPr lang="es-ES_tradnl" sz="2000" b="0" i="0" u="none" strike="noStrike" dirty="0">
                          <a:solidFill>
                            <a:srgbClr val="000000"/>
                          </a:solidFill>
                          <a:effectLst/>
                          <a:latin typeface="ArialMT" charset="0"/>
                        </a:rPr>
                        <a:t>56</a:t>
                      </a:r>
                    </a:p>
                  </a:txBody>
                  <a:tcPr marL="12700" marR="12700" marT="12700" marB="0" anchor="ctr"/>
                </a:tc>
                <a:tc>
                  <a:txBody>
                    <a:bodyPr/>
                    <a:lstStyle/>
                    <a:p>
                      <a:pPr algn="ctr"/>
                      <a:r>
                        <a:rPr lang="es-ES_tradnl" sz="2000" dirty="0" smtClean="0"/>
                        <a:t>.66</a:t>
                      </a:r>
                      <a:endParaRPr lang="es-ES_tradnl" sz="2000" dirty="0"/>
                    </a:p>
                  </a:txBody>
                  <a:tcPr anchor="ctr"/>
                </a:tc>
              </a:tr>
              <a:tr h="509270">
                <a:tc>
                  <a:txBody>
                    <a:bodyPr/>
                    <a:lstStyle/>
                    <a:p>
                      <a:pPr algn="ctr"/>
                      <a:endParaRPr lang="es-ES_tradnl" dirty="0"/>
                    </a:p>
                  </a:txBody>
                  <a:tcPr anchor="ctr"/>
                </a:tc>
                <a:tc>
                  <a:txBody>
                    <a:bodyPr/>
                    <a:lstStyle/>
                    <a:p>
                      <a:endParaRPr lang="es-ES_tradnl" dirty="0"/>
                    </a:p>
                  </a:txBody>
                  <a:tcPr anchor="ctr"/>
                </a:tc>
                <a:tc>
                  <a:txBody>
                    <a:bodyPr/>
                    <a:lstStyle/>
                    <a:p>
                      <a:pPr algn="ctr" fontAlgn="b"/>
                      <a:r>
                        <a:rPr lang="es-ES_tradnl" sz="2000" b="0" i="0" u="none" strike="noStrike" dirty="0" smtClean="0">
                          <a:solidFill>
                            <a:srgbClr val="000000"/>
                          </a:solidFill>
                          <a:effectLst/>
                          <a:latin typeface="ArialMT" charset="0"/>
                        </a:rPr>
                        <a:t>1</a:t>
                      </a:r>
                      <a:endParaRPr lang="es-ES_tradnl" sz="2000" b="0" i="0" u="none" strike="noStrike" dirty="0">
                        <a:solidFill>
                          <a:srgbClr val="000000"/>
                        </a:solidFill>
                        <a:effectLst/>
                        <a:latin typeface="ArialMT" charset="0"/>
                      </a:endParaRP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a:t>
                      </a:r>
                      <a:r>
                        <a:rPr lang="es-ES_tradnl" sz="2000" b="0" i="0" u="none" strike="noStrike" dirty="0">
                          <a:solidFill>
                            <a:srgbClr val="000000"/>
                          </a:solidFill>
                          <a:effectLst/>
                          <a:latin typeface="ArialMT" charset="0"/>
                        </a:rPr>
                        <a:t>71</a:t>
                      </a: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a:t>
                      </a:r>
                      <a:r>
                        <a:rPr lang="es-ES_tradnl" sz="2000" b="0" i="0" u="none" strike="noStrike" dirty="0">
                          <a:solidFill>
                            <a:srgbClr val="000000"/>
                          </a:solidFill>
                          <a:effectLst/>
                          <a:latin typeface="ArialMT" charset="0"/>
                        </a:rPr>
                        <a:t>75</a:t>
                      </a: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a:t>
                      </a:r>
                      <a:r>
                        <a:rPr lang="es-ES_tradnl" sz="2000" b="0" i="0" u="none" strike="noStrike" dirty="0">
                          <a:solidFill>
                            <a:srgbClr val="000000"/>
                          </a:solidFill>
                          <a:effectLst/>
                          <a:latin typeface="ArialMT" charset="0"/>
                        </a:rPr>
                        <a:t>63</a:t>
                      </a: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a:t>
                      </a:r>
                      <a:r>
                        <a:rPr lang="es-ES_tradnl" sz="2000" b="0" i="0" u="none" strike="noStrike" dirty="0">
                          <a:solidFill>
                            <a:srgbClr val="000000"/>
                          </a:solidFill>
                          <a:effectLst/>
                          <a:latin typeface="ArialMT" charset="0"/>
                        </a:rPr>
                        <a:t>57</a:t>
                      </a:r>
                    </a:p>
                  </a:txBody>
                  <a:tcPr marL="12700" marR="12700" marT="12700" marB="0" anchor="ctr"/>
                </a:tc>
                <a:tc>
                  <a:txBody>
                    <a:bodyPr/>
                    <a:lstStyle/>
                    <a:p>
                      <a:pPr algn="ctr"/>
                      <a:r>
                        <a:rPr lang="es-ES_tradnl" sz="2000" dirty="0" smtClean="0"/>
                        <a:t>.69</a:t>
                      </a:r>
                      <a:endParaRPr lang="es-ES_tradnl" sz="2000" dirty="0"/>
                    </a:p>
                  </a:txBody>
                  <a:tcPr anchor="ctr"/>
                </a:tc>
              </a:tr>
              <a:tr h="509270">
                <a:tc gridSpan="2">
                  <a:txBody>
                    <a:bodyPr/>
                    <a:lstStyle/>
                    <a:p>
                      <a:pPr algn="r"/>
                      <a:r>
                        <a:rPr lang="es-ES_tradnl" dirty="0" smtClean="0"/>
                        <a:t>Promedios:</a:t>
                      </a:r>
                      <a:endParaRPr lang="es-ES_tradnl" dirty="0"/>
                    </a:p>
                  </a:txBody>
                  <a:tcPr anchor="ctr"/>
                </a:tc>
                <a:tc hMerge="1">
                  <a:txBody>
                    <a:bodyPr/>
                    <a:lstStyle/>
                    <a:p>
                      <a:endParaRPr lang="es-ES_tradnl" dirty="0"/>
                    </a:p>
                  </a:txBody>
                  <a:tcPr/>
                </a:tc>
                <a:tc>
                  <a:txBody>
                    <a:bodyPr/>
                    <a:lstStyle/>
                    <a:p>
                      <a:pPr algn="ctr" fontAlgn="b"/>
                      <a:r>
                        <a:rPr lang="es-ES_tradnl" sz="2000" b="0" i="0" u="none" strike="noStrike" dirty="0" smtClean="0">
                          <a:solidFill>
                            <a:srgbClr val="000000"/>
                          </a:solidFill>
                          <a:effectLst/>
                          <a:latin typeface="ArialMT" charset="0"/>
                        </a:rPr>
                        <a:t>1</a:t>
                      </a:r>
                      <a:endParaRPr lang="es-ES_tradnl" sz="2000" b="0" i="0" u="none" strike="noStrike" dirty="0">
                        <a:solidFill>
                          <a:srgbClr val="000000"/>
                        </a:solidFill>
                        <a:effectLst/>
                        <a:latin typeface="ArialMT" charset="0"/>
                      </a:endParaRP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a:t>
                      </a:r>
                      <a:r>
                        <a:rPr lang="es-ES_tradnl" sz="2000" b="0" i="0" u="none" strike="noStrike" dirty="0">
                          <a:solidFill>
                            <a:srgbClr val="000000"/>
                          </a:solidFill>
                          <a:effectLst/>
                          <a:latin typeface="ArialMT" charset="0"/>
                        </a:rPr>
                        <a:t>72</a:t>
                      </a: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a:t>
                      </a:r>
                      <a:r>
                        <a:rPr lang="es-ES_tradnl" sz="2000" b="0" i="0" u="none" strike="noStrike" dirty="0">
                          <a:solidFill>
                            <a:srgbClr val="000000"/>
                          </a:solidFill>
                          <a:effectLst/>
                          <a:latin typeface="ArialMT" charset="0"/>
                        </a:rPr>
                        <a:t>80</a:t>
                      </a: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a:t>
                      </a:r>
                      <a:r>
                        <a:rPr lang="es-ES_tradnl" sz="2000" b="0" i="0" u="none" strike="noStrike" dirty="0">
                          <a:solidFill>
                            <a:srgbClr val="000000"/>
                          </a:solidFill>
                          <a:effectLst/>
                          <a:latin typeface="ArialMT" charset="0"/>
                        </a:rPr>
                        <a:t>66</a:t>
                      </a:r>
                    </a:p>
                  </a:txBody>
                  <a:tcPr marL="12700" marR="12700" marT="12700" marB="0" anchor="ctr"/>
                </a:tc>
                <a:tc>
                  <a:txBody>
                    <a:bodyPr/>
                    <a:lstStyle/>
                    <a:p>
                      <a:pPr algn="ctr" fontAlgn="b"/>
                      <a:r>
                        <a:rPr lang="es-ES_tradnl" sz="2000" b="0" i="0" u="none" strike="noStrike" dirty="0" smtClean="0">
                          <a:solidFill>
                            <a:srgbClr val="000000"/>
                          </a:solidFill>
                          <a:effectLst/>
                          <a:latin typeface="ArialMT" charset="0"/>
                        </a:rPr>
                        <a:t>.</a:t>
                      </a:r>
                      <a:r>
                        <a:rPr lang="es-ES_tradnl" sz="2000" b="0" i="0" u="none" strike="noStrike" dirty="0">
                          <a:solidFill>
                            <a:srgbClr val="000000"/>
                          </a:solidFill>
                          <a:effectLst/>
                          <a:latin typeface="ArialMT" charset="0"/>
                        </a:rPr>
                        <a:t>53</a:t>
                      </a:r>
                    </a:p>
                  </a:txBody>
                  <a:tcPr marL="12700" marR="12700" marT="12700" marB="0" anchor="ctr"/>
                </a:tc>
                <a:tc>
                  <a:txBody>
                    <a:bodyPr/>
                    <a:lstStyle/>
                    <a:p>
                      <a:pPr algn="ctr"/>
                      <a:r>
                        <a:rPr lang="es-ES_tradnl" sz="2000" dirty="0" smtClean="0"/>
                        <a:t>.70</a:t>
                      </a:r>
                      <a:endParaRPr lang="es-ES_tradnl" sz="2000" dirty="0"/>
                    </a:p>
                  </a:txBody>
                  <a:tcPr anchor="ctr"/>
                </a:tc>
              </a:tr>
            </a:tbl>
          </a:graphicData>
        </a:graphic>
      </p:graphicFrame>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338" y="4500282"/>
            <a:ext cx="1234400" cy="260037"/>
          </a:xfrm>
          <a:prstGeom prst="rect">
            <a:avLst/>
          </a:prstGeom>
        </p:spPr>
      </p:pic>
      <p:pic>
        <p:nvPicPr>
          <p:cNvPr id="8" name="Imagen 7"/>
          <p:cNvPicPr/>
          <p:nvPr/>
        </p:nvPicPr>
        <p:blipFill>
          <a:blip r:embed="rId5">
            <a:extLst>
              <a:ext uri="{28A0092B-C50C-407E-A947-70E740481C1C}">
                <a14:useLocalDpi xmlns:a14="http://schemas.microsoft.com/office/drawing/2010/main" val="0"/>
              </a:ext>
            </a:extLst>
          </a:blip>
          <a:stretch>
            <a:fillRect/>
          </a:stretch>
        </p:blipFill>
        <p:spPr>
          <a:xfrm>
            <a:off x="351069" y="3392488"/>
            <a:ext cx="1170669" cy="383438"/>
          </a:xfrm>
          <a:prstGeom prst="rect">
            <a:avLst/>
          </a:prstGeom>
        </p:spPr>
      </p:pic>
      <p:pic>
        <p:nvPicPr>
          <p:cNvPr id="9" name="Imagen 8"/>
          <p:cNvPicPr/>
          <p:nvPr/>
        </p:nvPicPr>
        <p:blipFill rotWithShape="1">
          <a:blip r:embed="rId6">
            <a:extLst>
              <a:ext uri="{28A0092B-C50C-407E-A947-70E740481C1C}">
                <a14:useLocalDpi xmlns:a14="http://schemas.microsoft.com/office/drawing/2010/main" val="0"/>
              </a:ext>
            </a:extLst>
          </a:blip>
          <a:srcRect l="14802" t="29081" r="14664" b="28911"/>
          <a:stretch/>
        </p:blipFill>
        <p:spPr bwMode="auto">
          <a:xfrm>
            <a:off x="328545" y="3911276"/>
            <a:ext cx="1193193" cy="345663"/>
          </a:xfrm>
          <a:prstGeom prst="rect">
            <a:avLst/>
          </a:prstGeom>
          <a:ln>
            <a:noFill/>
          </a:ln>
          <a:extLst>
            <a:ext uri="{53640926-AAD7-44D8-BBD7-CCE9431645EC}">
              <a14:shadowObscured xmlns:a14="http://schemas.microsoft.com/office/drawing/2010/main"/>
            </a:ext>
          </a:extLst>
        </p:spPr>
      </p:pic>
      <p:pic>
        <p:nvPicPr>
          <p:cNvPr id="10" name="Imagen 9"/>
          <p:cNvPicPr/>
          <p:nvPr/>
        </p:nvPicPr>
        <p:blipFill>
          <a:blip r:embed="rId7">
            <a:extLst>
              <a:ext uri="{28A0092B-C50C-407E-A947-70E740481C1C}">
                <a14:useLocalDpi xmlns:a14="http://schemas.microsoft.com/office/drawing/2010/main" val="0"/>
              </a:ext>
            </a:extLst>
          </a:blip>
          <a:stretch>
            <a:fillRect/>
          </a:stretch>
        </p:blipFill>
        <p:spPr>
          <a:xfrm>
            <a:off x="254890" y="2845494"/>
            <a:ext cx="1340501" cy="411644"/>
          </a:xfrm>
          <a:prstGeom prst="rect">
            <a:avLst/>
          </a:prstGeom>
        </p:spPr>
      </p:pic>
      <p:pic>
        <p:nvPicPr>
          <p:cNvPr id="11" name="Imagen 10"/>
          <p:cNvPicPr/>
          <p:nvPr/>
        </p:nvPicPr>
        <p:blipFill>
          <a:blip r:embed="rId8">
            <a:extLst>
              <a:ext uri="{28A0092B-C50C-407E-A947-70E740481C1C}">
                <a14:useLocalDpi xmlns:a14="http://schemas.microsoft.com/office/drawing/2010/main" val="0"/>
              </a:ext>
            </a:extLst>
          </a:blip>
          <a:stretch>
            <a:fillRect/>
          </a:stretch>
        </p:blipFill>
        <p:spPr>
          <a:xfrm>
            <a:off x="308487" y="4992908"/>
            <a:ext cx="1236456" cy="421774"/>
          </a:xfrm>
          <a:prstGeom prst="rect">
            <a:avLst/>
          </a:prstGeom>
        </p:spPr>
      </p:pic>
      <p:pic>
        <p:nvPicPr>
          <p:cNvPr id="14" name="Imagen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95391" y="4992908"/>
            <a:ext cx="995444" cy="377582"/>
          </a:xfrm>
          <a:prstGeom prst="rect">
            <a:avLst/>
          </a:prstGeom>
        </p:spPr>
      </p:pic>
      <p:pic>
        <p:nvPicPr>
          <p:cNvPr id="16" name="Imagen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28476" y="3291174"/>
            <a:ext cx="729273" cy="484752"/>
          </a:xfrm>
          <a:prstGeom prst="rect">
            <a:avLst/>
          </a:prstGeom>
        </p:spPr>
      </p:pic>
      <p:pic>
        <p:nvPicPr>
          <p:cNvPr id="18" name="Imagen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85469" y="2790615"/>
            <a:ext cx="1005366" cy="499561"/>
          </a:xfrm>
          <a:prstGeom prst="rect">
            <a:avLst/>
          </a:prstGeom>
        </p:spPr>
      </p:pic>
      <p:sp>
        <p:nvSpPr>
          <p:cNvPr id="6" name="CuadroTexto 5"/>
          <p:cNvSpPr txBox="1"/>
          <p:nvPr/>
        </p:nvSpPr>
        <p:spPr>
          <a:xfrm>
            <a:off x="351069" y="6380922"/>
            <a:ext cx="4668192" cy="369332"/>
          </a:xfrm>
          <a:prstGeom prst="rect">
            <a:avLst/>
          </a:prstGeom>
          <a:noFill/>
        </p:spPr>
        <p:txBody>
          <a:bodyPr wrap="square" rtlCol="0">
            <a:spAutoFit/>
          </a:bodyPr>
          <a:lstStyle/>
          <a:p>
            <a:r>
              <a:rPr lang="es-ES_tradnl" dirty="0" smtClean="0"/>
              <a:t>*</a:t>
            </a:r>
            <a:r>
              <a:rPr lang="es-ES_tradnl" dirty="0" err="1" smtClean="0"/>
              <a:t>Technology</a:t>
            </a:r>
            <a:r>
              <a:rPr lang="es-ES_tradnl" dirty="0" smtClean="0"/>
              <a:t> Transfer &amp; </a:t>
            </a:r>
            <a:r>
              <a:rPr lang="es-ES_tradnl" dirty="0" err="1" smtClean="0"/>
              <a:t>Corporate</a:t>
            </a:r>
            <a:r>
              <a:rPr lang="es-ES_tradnl" dirty="0" smtClean="0"/>
              <a:t> </a:t>
            </a:r>
            <a:r>
              <a:rPr lang="es-ES_tradnl" dirty="0" err="1" smtClean="0"/>
              <a:t>PartnertShips</a:t>
            </a:r>
            <a:endParaRPr lang="es-ES_tradnl" dirty="0"/>
          </a:p>
        </p:txBody>
      </p:sp>
    </p:spTree>
    <p:extLst>
      <p:ext uri="{BB962C8B-B14F-4D97-AF65-F5344CB8AC3E}">
        <p14:creationId xmlns:p14="http://schemas.microsoft.com/office/powerpoint/2010/main" val="11174317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a 12"/>
          <p:cNvGraphicFramePr>
            <a:graphicFrameLocks noGrp="1"/>
          </p:cNvGraphicFramePr>
          <p:nvPr>
            <p:extLst>
              <p:ext uri="{D42A27DB-BD31-4B8C-83A1-F6EECF244321}">
                <p14:modId xmlns:p14="http://schemas.microsoft.com/office/powerpoint/2010/main" val="267088125"/>
              </p:ext>
            </p:extLst>
          </p:nvPr>
        </p:nvGraphicFramePr>
        <p:xfrm>
          <a:off x="0" y="792548"/>
          <a:ext cx="9144003" cy="5459016"/>
        </p:xfrm>
        <a:graphic>
          <a:graphicData uri="http://schemas.openxmlformats.org/drawingml/2006/table">
            <a:tbl>
              <a:tblPr>
                <a:tableStyleId>{5C22544A-7EE6-4342-B048-85BDC9FD1C3A}</a:tableStyleId>
              </a:tblPr>
              <a:tblGrid>
                <a:gridCol w="591426"/>
                <a:gridCol w="614530"/>
                <a:gridCol w="332677"/>
                <a:gridCol w="485154"/>
                <a:gridCol w="494396"/>
                <a:gridCol w="406606"/>
                <a:gridCol w="475913"/>
                <a:gridCol w="429708"/>
                <a:gridCol w="466671"/>
                <a:gridCol w="429708"/>
                <a:gridCol w="503636"/>
                <a:gridCol w="494396"/>
                <a:gridCol w="494396"/>
                <a:gridCol w="411225"/>
                <a:gridCol w="429708"/>
                <a:gridCol w="466671"/>
                <a:gridCol w="406606"/>
                <a:gridCol w="475913"/>
                <a:gridCol w="419971"/>
                <a:gridCol w="314692"/>
              </a:tblGrid>
              <a:tr h="169816">
                <a:tc>
                  <a:txBody>
                    <a:bodyPr/>
                    <a:lstStyle/>
                    <a:p>
                      <a:pPr algn="ctr" fontAlgn="ctr"/>
                      <a:r>
                        <a:rPr lang="es-ES_tradnl" sz="1800" u="none" strike="noStrike">
                          <a:effectLst/>
                        </a:rPr>
                        <a:t>A</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B</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C</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K</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F</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G</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H</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N</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I</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J</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D</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E</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L</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M</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Ñ</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O</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P</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Q</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b"/>
                      <a:r>
                        <a:rPr lang="es-ES_tradnl" sz="1800" u="none" strike="noStrike" dirty="0">
                          <a:effectLst/>
                        </a:rPr>
                        <a:t>R</a:t>
                      </a:r>
                      <a:endParaRPr lang="es-ES_tradnl" sz="1800" b="0" i="0" u="none" strike="noStrike" dirty="0">
                        <a:solidFill>
                          <a:srgbClr val="000000"/>
                        </a:solidFill>
                        <a:effectLst/>
                        <a:latin typeface="ArialMT" charset="0"/>
                      </a:endParaRPr>
                    </a:p>
                  </a:txBody>
                  <a:tcPr marL="5080" marR="5080" marT="5080" marB="0" anchor="b"/>
                </a:tc>
                <a:tc>
                  <a:txBody>
                    <a:bodyPr/>
                    <a:lstStyle/>
                    <a:p>
                      <a:pPr algn="ctr" fontAlgn="b"/>
                      <a:endParaRPr lang="es-ES_tradnl" sz="1500" b="0" i="0" u="none" strike="noStrike" dirty="0">
                        <a:solidFill>
                          <a:srgbClr val="000000"/>
                        </a:solidFill>
                        <a:effectLst/>
                        <a:latin typeface="ArialMT" charset="0"/>
                      </a:endParaRPr>
                    </a:p>
                  </a:txBody>
                  <a:tcPr marL="5080" marR="5080" marT="5080" marB="0" anchor="b"/>
                </a:tc>
              </a:tr>
              <a:tr h="339633">
                <a:tc gridSpan="3">
                  <a:txBody>
                    <a:bodyPr/>
                    <a:lstStyle/>
                    <a:p>
                      <a:pPr algn="ctr" fontAlgn="ctr"/>
                      <a:r>
                        <a:rPr lang="es-ES_tradnl" sz="1500" u="none" strike="noStrike" dirty="0">
                          <a:effectLst/>
                        </a:rPr>
                        <a:t>Datos de la Institución</a:t>
                      </a:r>
                      <a:endParaRPr lang="es-ES_tradnl" sz="1500" b="0" i="0" u="none" strike="noStrike" dirty="0">
                        <a:solidFill>
                          <a:srgbClr val="000000"/>
                        </a:solidFill>
                        <a:effectLst/>
                        <a:latin typeface="Arial" charset="0"/>
                      </a:endParaRPr>
                    </a:p>
                  </a:txBody>
                  <a:tcPr marL="5080" marR="5080" marT="5080" marB="0" anchor="ctr"/>
                </a:tc>
                <a:tc hMerge="1">
                  <a:txBody>
                    <a:bodyPr/>
                    <a:lstStyle/>
                    <a:p>
                      <a:endParaRPr lang="es-ES_tradnl"/>
                    </a:p>
                  </a:txBody>
                  <a:tcPr/>
                </a:tc>
                <a:tc hMerge="1">
                  <a:txBody>
                    <a:bodyPr/>
                    <a:lstStyle/>
                    <a:p>
                      <a:endParaRPr lang="es-ES_tradnl"/>
                    </a:p>
                  </a:txBody>
                  <a:tcPr/>
                </a:tc>
                <a:tc gridSpan="7">
                  <a:txBody>
                    <a:bodyPr/>
                    <a:lstStyle/>
                    <a:p>
                      <a:pPr algn="ctr" fontAlgn="ctr"/>
                      <a:r>
                        <a:rPr lang="es-ES_tradnl" sz="1500" u="none" strike="noStrike" dirty="0">
                          <a:effectLst/>
                        </a:rPr>
                        <a:t>Disponibilidad digital de la información</a:t>
                      </a:r>
                      <a:endParaRPr lang="es-ES_tradnl" sz="1500" b="0" i="0" u="none" strike="noStrike" dirty="0">
                        <a:solidFill>
                          <a:srgbClr val="000000"/>
                        </a:solidFill>
                        <a:effectLst/>
                        <a:latin typeface="Arial" charset="0"/>
                      </a:endParaRPr>
                    </a:p>
                  </a:txBody>
                  <a:tcPr marL="5080" marR="5080" marT="5080" marB="0" anchor="ctr"/>
                </a:tc>
                <a:tc hMerge="1">
                  <a:txBody>
                    <a:bodyPr/>
                    <a:lstStyle/>
                    <a:p>
                      <a:endParaRPr lang="es-ES_tradnl"/>
                    </a:p>
                  </a:txBody>
                  <a:tcPr/>
                </a:tc>
                <a:tc hMerge="1">
                  <a:txBody>
                    <a:bodyPr/>
                    <a:lstStyle/>
                    <a:p>
                      <a:endParaRPr lang="es-ES_tradnl"/>
                    </a:p>
                  </a:txBody>
                  <a:tcPr/>
                </a:tc>
                <a:tc hMerge="1">
                  <a:txBody>
                    <a:bodyPr/>
                    <a:lstStyle/>
                    <a:p>
                      <a:endParaRPr lang="es-ES_tradnl"/>
                    </a:p>
                  </a:txBody>
                  <a:tcPr/>
                </a:tc>
                <a:tc hMerge="1">
                  <a:txBody>
                    <a:bodyPr/>
                    <a:lstStyle/>
                    <a:p>
                      <a:endParaRPr lang="es-ES_tradnl"/>
                    </a:p>
                  </a:txBody>
                  <a:tcPr/>
                </a:tc>
                <a:tc hMerge="1">
                  <a:txBody>
                    <a:bodyPr/>
                    <a:lstStyle/>
                    <a:p>
                      <a:endParaRPr lang="es-ES_tradnl"/>
                    </a:p>
                  </a:txBody>
                  <a:tcPr/>
                </a:tc>
                <a:tc hMerge="1">
                  <a:txBody>
                    <a:bodyPr/>
                    <a:lstStyle/>
                    <a:p>
                      <a:endParaRPr lang="es-ES_tradnl"/>
                    </a:p>
                  </a:txBody>
                  <a:tcPr/>
                </a:tc>
                <a:tc gridSpan="2">
                  <a:txBody>
                    <a:bodyPr/>
                    <a:lstStyle/>
                    <a:p>
                      <a:pPr algn="ctr" fontAlgn="ctr"/>
                      <a:r>
                        <a:rPr lang="es-ES_tradnl" sz="1500" u="none" strike="noStrike">
                          <a:effectLst/>
                        </a:rPr>
                        <a:t>Marco Normativo</a:t>
                      </a:r>
                      <a:endParaRPr lang="es-ES_tradnl" sz="1500" b="0" i="0" u="none" strike="noStrike">
                        <a:solidFill>
                          <a:srgbClr val="000000"/>
                        </a:solidFill>
                        <a:effectLst/>
                        <a:latin typeface="Arial" charset="0"/>
                      </a:endParaRPr>
                    </a:p>
                  </a:txBody>
                  <a:tcPr marL="5080" marR="5080" marT="5080" marB="0" anchor="ctr"/>
                </a:tc>
                <a:tc hMerge="1">
                  <a:txBody>
                    <a:bodyPr/>
                    <a:lstStyle/>
                    <a:p>
                      <a:endParaRPr lang="es-ES_tradnl"/>
                    </a:p>
                  </a:txBody>
                  <a:tcPr/>
                </a:tc>
                <a:tc gridSpan="4">
                  <a:txBody>
                    <a:bodyPr/>
                    <a:lstStyle/>
                    <a:p>
                      <a:pPr algn="ctr" fontAlgn="ctr"/>
                      <a:r>
                        <a:rPr lang="es-ES_tradnl" sz="1500" u="none" strike="noStrike" dirty="0">
                          <a:effectLst/>
                        </a:rPr>
                        <a:t>Difusión de la información</a:t>
                      </a:r>
                      <a:endParaRPr lang="es-ES_tradnl" sz="1500" b="0" i="0" u="none" strike="noStrike" dirty="0">
                        <a:solidFill>
                          <a:srgbClr val="000000"/>
                        </a:solidFill>
                        <a:effectLst/>
                        <a:latin typeface="Arial" charset="0"/>
                      </a:endParaRPr>
                    </a:p>
                  </a:txBody>
                  <a:tcPr marL="5080" marR="5080" marT="5080" marB="0" anchor="ctr"/>
                </a:tc>
                <a:tc hMerge="1">
                  <a:txBody>
                    <a:bodyPr/>
                    <a:lstStyle/>
                    <a:p>
                      <a:endParaRPr lang="es-ES_tradnl"/>
                    </a:p>
                  </a:txBody>
                  <a:tcPr/>
                </a:tc>
                <a:tc hMerge="1">
                  <a:txBody>
                    <a:bodyPr/>
                    <a:lstStyle/>
                    <a:p>
                      <a:endParaRPr lang="es-ES_tradnl"/>
                    </a:p>
                  </a:txBody>
                  <a:tcPr/>
                </a:tc>
                <a:tc hMerge="1">
                  <a:txBody>
                    <a:bodyPr/>
                    <a:lstStyle/>
                    <a:p>
                      <a:endParaRPr lang="es-ES_tradnl"/>
                    </a:p>
                  </a:txBody>
                  <a:tcPr/>
                </a:tc>
                <a:tc gridSpan="3">
                  <a:txBody>
                    <a:bodyPr/>
                    <a:lstStyle/>
                    <a:p>
                      <a:pPr algn="ctr" fontAlgn="ctr"/>
                      <a:r>
                        <a:rPr lang="es-ES_tradnl" sz="1500" u="none" strike="noStrike">
                          <a:effectLst/>
                        </a:rPr>
                        <a:t>Tecnologías de Información</a:t>
                      </a:r>
                      <a:endParaRPr lang="es-ES_tradnl" sz="1500" b="0" i="0" u="none" strike="noStrike">
                        <a:solidFill>
                          <a:srgbClr val="000000"/>
                        </a:solidFill>
                        <a:effectLst/>
                        <a:latin typeface="Arial" charset="0"/>
                      </a:endParaRPr>
                    </a:p>
                  </a:txBody>
                  <a:tcPr marL="5080" marR="5080" marT="5080" marB="0" anchor="ctr"/>
                </a:tc>
                <a:tc hMerge="1">
                  <a:txBody>
                    <a:bodyPr/>
                    <a:lstStyle/>
                    <a:p>
                      <a:endParaRPr lang="es-ES_tradnl"/>
                    </a:p>
                  </a:txBody>
                  <a:tcPr/>
                </a:tc>
                <a:tc hMerge="1">
                  <a:txBody>
                    <a:bodyPr/>
                    <a:lstStyle/>
                    <a:p>
                      <a:endParaRPr lang="es-ES_tradnl"/>
                    </a:p>
                  </a:txBody>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ES_tradnl" sz="1500" u="none" strike="noStrike" dirty="0" smtClean="0">
                          <a:effectLst/>
                        </a:rPr>
                        <a:t>Cal</a:t>
                      </a:r>
                      <a:endParaRPr lang="es-ES_tradnl" sz="1500" b="0" i="0" u="none" strike="noStrike" dirty="0" smtClean="0">
                        <a:solidFill>
                          <a:srgbClr val="000000"/>
                        </a:solidFill>
                        <a:effectLst/>
                        <a:latin typeface="ArialMT" charset="0"/>
                      </a:endParaRPr>
                    </a:p>
                  </a:txBody>
                  <a:tcPr marL="5080" marR="5080" marT="5080" marB="0" anchor="ctr"/>
                </a:tc>
              </a:tr>
              <a:tr h="886755">
                <a:tc>
                  <a:txBody>
                    <a:bodyPr/>
                    <a:lstStyle/>
                    <a:p>
                      <a:pPr algn="ctr" fontAlgn="ctr"/>
                      <a:endParaRPr lang="es-ES_tradnl" sz="1500" b="0" i="0" u="none" strike="noStrike" dirty="0">
                        <a:solidFill>
                          <a:srgbClr val="222222"/>
                        </a:solidFill>
                        <a:effectLst/>
                        <a:latin typeface="Arial" charset="0"/>
                      </a:endParaRPr>
                    </a:p>
                  </a:txBody>
                  <a:tcPr marL="5080" marR="5080" marT="5080" marB="0" anchor="ctr"/>
                </a:tc>
                <a:tc>
                  <a:txBody>
                    <a:bodyPr/>
                    <a:lstStyle/>
                    <a:p>
                      <a:pPr algn="ctr" fontAlgn="ctr"/>
                      <a:r>
                        <a:rPr lang="es-ES_tradnl" sz="1500" u="none" strike="noStrike" dirty="0">
                          <a:effectLst/>
                        </a:rPr>
                        <a:t> </a:t>
                      </a:r>
                      <a:endParaRPr lang="es-ES_tradnl" sz="1500" b="0" i="0" u="none" strike="noStrike" dirty="0">
                        <a:solidFill>
                          <a:srgbClr val="1A1A1A"/>
                        </a:solidFill>
                        <a:effectLst/>
                        <a:latin typeface="Arial" charset="0"/>
                      </a:endParaRPr>
                    </a:p>
                  </a:txBody>
                  <a:tcPr marL="5080" marR="5080" marT="5080" marB="0" anchor="ctr"/>
                </a:tc>
                <a:tc>
                  <a:txBody>
                    <a:bodyPr/>
                    <a:lstStyle/>
                    <a:p>
                      <a:pPr algn="ctr" fontAlgn="ctr"/>
                      <a:r>
                        <a:rPr lang="es-ES_tradnl" sz="1800" u="none" strike="noStrike">
                          <a:effectLst/>
                        </a:rPr>
                        <a:t>1</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1</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1</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1</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1</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1</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0</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75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75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1</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81</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1</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0</a:t>
                      </a:r>
                      <a:endParaRPr lang="es-ES_tradnl" sz="1800" b="0" i="0" u="none" strike="noStrike" dirty="0">
                        <a:solidFill>
                          <a:srgbClr val="000000"/>
                        </a:solidFill>
                        <a:effectLst/>
                        <a:latin typeface="ArialMT"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72</a:t>
                      </a:r>
                      <a:endParaRPr lang="es-ES_tradnl" sz="1800" b="1" i="0" u="none" strike="noStrike" dirty="0">
                        <a:solidFill>
                          <a:srgbClr val="000000"/>
                        </a:solidFill>
                        <a:effectLst/>
                        <a:latin typeface="ArialMT" charset="0"/>
                      </a:endParaRPr>
                    </a:p>
                  </a:txBody>
                  <a:tcPr marL="5080" marR="5080" marT="5080" marB="0" anchor="ctr"/>
                </a:tc>
              </a:tr>
              <a:tr h="661851">
                <a:tc>
                  <a:txBody>
                    <a:bodyPr/>
                    <a:lstStyle/>
                    <a:p>
                      <a:pPr algn="ctr" fontAlgn="ctr"/>
                      <a:endParaRPr lang="es-ES_tradnl" sz="1500" b="0" i="0" u="none" strike="noStrike" dirty="0">
                        <a:solidFill>
                          <a:srgbClr val="222222"/>
                        </a:solidFill>
                        <a:effectLst/>
                        <a:latin typeface="Arial" charset="0"/>
                      </a:endParaRPr>
                    </a:p>
                  </a:txBody>
                  <a:tcPr marL="5080" marR="5080" marT="5080" marB="0" anchor="ctr"/>
                </a:tc>
                <a:tc>
                  <a:txBody>
                    <a:bodyPr/>
                    <a:lstStyle/>
                    <a:p>
                      <a:pPr algn="ctr" fontAlgn="ctr"/>
                      <a:endParaRPr lang="es-ES_tradnl" sz="15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1</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1</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1</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1</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1</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1</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0</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75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75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1</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0</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1</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62</a:t>
                      </a:r>
                      <a:endParaRPr lang="es-ES_tradnl" sz="1800" b="0" i="0" u="none" strike="noStrike" dirty="0">
                        <a:solidFill>
                          <a:srgbClr val="000000"/>
                        </a:solidFill>
                        <a:effectLst/>
                        <a:latin typeface="ArialMT"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95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0</a:t>
                      </a:r>
                      <a:endParaRPr lang="es-ES_tradnl" sz="1800" b="0" i="0" u="none" strike="noStrike">
                        <a:solidFill>
                          <a:srgbClr val="000000"/>
                        </a:solidFill>
                        <a:effectLst/>
                        <a:latin typeface="ArialMT"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71</a:t>
                      </a:r>
                      <a:endParaRPr lang="es-ES_tradnl" sz="1800" b="1" i="0" u="none" strike="noStrike" dirty="0">
                        <a:solidFill>
                          <a:srgbClr val="000000"/>
                        </a:solidFill>
                        <a:effectLst/>
                        <a:latin typeface="ArialMT" charset="0"/>
                      </a:endParaRPr>
                    </a:p>
                  </a:txBody>
                  <a:tcPr marL="5080" marR="5080" marT="5080" marB="0" anchor="ctr"/>
                </a:tc>
              </a:tr>
              <a:tr h="902150">
                <a:tc>
                  <a:txBody>
                    <a:bodyPr/>
                    <a:lstStyle/>
                    <a:p>
                      <a:pPr algn="ctr" fontAlgn="ctr"/>
                      <a:endParaRPr lang="es-ES_tradnl" sz="1500" b="0" i="0" u="none" strike="noStrike" dirty="0">
                        <a:solidFill>
                          <a:srgbClr val="222222"/>
                        </a:solidFill>
                        <a:effectLst/>
                        <a:latin typeface="Arial" charset="0"/>
                      </a:endParaRPr>
                    </a:p>
                  </a:txBody>
                  <a:tcPr marL="5080" marR="5080" marT="5080" marB="0" anchor="ctr"/>
                </a:tc>
                <a:tc>
                  <a:txBody>
                    <a:bodyPr/>
                    <a:lstStyle/>
                    <a:p>
                      <a:pPr algn="ctr" fontAlgn="ctr"/>
                      <a:endParaRPr lang="es-ES_tradnl" sz="15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1</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1</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5</a:t>
                      </a:r>
                      <a:endParaRPr lang="es-ES_tradnl" sz="1800" b="0" i="0" u="none" strike="noStrike" dirty="0">
                        <a:solidFill>
                          <a:srgbClr val="000000"/>
                        </a:solidFill>
                        <a:effectLst/>
                        <a:latin typeface="ArialMT"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75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1</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1</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1</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0</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1</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1</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75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1</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8</a:t>
                      </a:r>
                      <a:endParaRPr lang="es-ES_tradnl" sz="1800" b="0" i="0" u="none" strike="noStrike" dirty="0">
                        <a:solidFill>
                          <a:srgbClr val="000000"/>
                        </a:solidFill>
                        <a:effectLst/>
                        <a:latin typeface="ArialMT"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33</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0</a:t>
                      </a:r>
                      <a:endParaRPr lang="es-ES_tradnl" sz="1800" b="0" i="0" u="none" strike="noStrike">
                        <a:solidFill>
                          <a:srgbClr val="000000"/>
                        </a:solidFill>
                        <a:effectLst/>
                        <a:latin typeface="ArialMT"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71</a:t>
                      </a:r>
                      <a:endParaRPr lang="es-ES_tradnl" sz="1800" b="1" i="0" u="none" strike="noStrike" dirty="0">
                        <a:solidFill>
                          <a:srgbClr val="000000"/>
                        </a:solidFill>
                        <a:effectLst/>
                        <a:latin typeface="ArialMT" charset="0"/>
                      </a:endParaRPr>
                    </a:p>
                  </a:txBody>
                  <a:tcPr marL="5080" marR="5080" marT="5080" marB="0" anchor="ctr"/>
                </a:tc>
              </a:tr>
              <a:tr h="902150">
                <a:tc>
                  <a:txBody>
                    <a:bodyPr/>
                    <a:lstStyle/>
                    <a:p>
                      <a:pPr algn="ctr" fontAlgn="ctr"/>
                      <a:endParaRPr lang="es-ES_tradnl" sz="1500" b="0" i="0" u="none" strike="noStrike" dirty="0">
                        <a:solidFill>
                          <a:srgbClr val="000000"/>
                        </a:solidFill>
                        <a:effectLst/>
                        <a:latin typeface="Arial" charset="0"/>
                      </a:endParaRPr>
                    </a:p>
                  </a:txBody>
                  <a:tcPr marL="5080" marR="5080" marT="5080" marB="0" anchor="ctr"/>
                </a:tc>
                <a:tc>
                  <a:txBody>
                    <a:bodyPr/>
                    <a:lstStyle/>
                    <a:p>
                      <a:pPr algn="ctr" fontAlgn="ctr"/>
                      <a:endParaRPr lang="es-ES_tradnl" sz="15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1</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1</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5</a:t>
                      </a:r>
                      <a:endParaRPr lang="es-ES_tradnl" sz="1800" b="0" i="0" u="none" strike="noStrike" dirty="0">
                        <a:solidFill>
                          <a:srgbClr val="000000"/>
                        </a:solidFill>
                        <a:effectLst/>
                        <a:latin typeface="ArialMT"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75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1</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0</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75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0</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75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.75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75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25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1</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1</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67</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1</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0</a:t>
                      </a:r>
                      <a:endParaRPr lang="es-ES_tradnl" sz="1800" b="0" i="0" u="none" strike="noStrike" dirty="0">
                        <a:solidFill>
                          <a:srgbClr val="000000"/>
                        </a:solidFill>
                        <a:effectLst/>
                        <a:latin typeface="ArialMT"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66</a:t>
                      </a:r>
                      <a:endParaRPr lang="es-ES_tradnl" sz="1800" b="1" i="0" u="none" strike="noStrike" dirty="0">
                        <a:solidFill>
                          <a:srgbClr val="000000"/>
                        </a:solidFill>
                        <a:effectLst/>
                        <a:latin typeface="ArialMT" charset="0"/>
                      </a:endParaRPr>
                    </a:p>
                  </a:txBody>
                  <a:tcPr marL="5080" marR="5080" marT="5080" marB="0" anchor="ctr"/>
                </a:tc>
              </a:tr>
              <a:tr h="902150">
                <a:tc>
                  <a:txBody>
                    <a:bodyPr/>
                    <a:lstStyle/>
                    <a:p>
                      <a:pPr algn="ctr" fontAlgn="ctr"/>
                      <a:endParaRPr lang="es-ES_tradnl" sz="1500" b="0" i="0" u="none" strike="noStrike" dirty="0">
                        <a:solidFill>
                          <a:srgbClr val="000000"/>
                        </a:solidFill>
                        <a:effectLst/>
                        <a:latin typeface="Arial" charset="0"/>
                      </a:endParaRPr>
                    </a:p>
                  </a:txBody>
                  <a:tcPr marL="5080" marR="5080" marT="5080" marB="0" anchor="ctr"/>
                </a:tc>
                <a:tc>
                  <a:txBody>
                    <a:bodyPr/>
                    <a:lstStyle/>
                    <a:p>
                      <a:pPr algn="ctr" fontAlgn="ctr"/>
                      <a:endParaRPr lang="es-ES_tradnl" sz="15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1</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1</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5</a:t>
                      </a:r>
                      <a:endParaRPr lang="es-ES_tradnl" sz="1800" b="0" i="0" u="none" strike="noStrike" dirty="0">
                        <a:solidFill>
                          <a:srgbClr val="000000"/>
                        </a:solidFill>
                        <a:effectLst/>
                        <a:latin typeface="ArialMT"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75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0.75</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1</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1</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a:effectLst/>
                        </a:rPr>
                        <a:t>0</a:t>
                      </a:r>
                      <a:endParaRPr lang="es-ES_tradnl" sz="1800" b="0" i="0" u="none" strike="noStrike">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75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75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1</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1</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0</a:t>
                      </a:r>
                      <a:endParaRPr lang="es-ES_tradnl" sz="1800" b="0" i="0" u="none" strike="noStrike" dirty="0">
                        <a:solidFill>
                          <a:srgbClr val="000000"/>
                        </a:solidFill>
                        <a:effectLst/>
                        <a:latin typeface="ArialMT"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5</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72</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1</a:t>
                      </a:r>
                      <a:endParaRPr lang="es-ES_tradnl" sz="1800" b="0" i="0" u="none" strike="noStrike" dirty="0">
                        <a:solidFill>
                          <a:srgbClr val="000000"/>
                        </a:solidFill>
                        <a:effectLst/>
                        <a:latin typeface="Arial" charset="0"/>
                      </a:endParaRPr>
                    </a:p>
                  </a:txBody>
                  <a:tcPr marL="5080" marR="5080" marT="5080" marB="0" anchor="ctr"/>
                </a:tc>
                <a:tc>
                  <a:txBody>
                    <a:bodyPr/>
                    <a:lstStyle/>
                    <a:p>
                      <a:pPr algn="ctr" fontAlgn="ctr"/>
                      <a:r>
                        <a:rPr lang="es-ES_tradnl" sz="1800" u="none" strike="noStrike" dirty="0">
                          <a:effectLst/>
                        </a:rPr>
                        <a:t>0</a:t>
                      </a:r>
                      <a:endParaRPr lang="es-ES_tradnl" sz="1800" b="0" i="0" u="none" strike="noStrike" dirty="0">
                        <a:solidFill>
                          <a:srgbClr val="000000"/>
                        </a:solidFill>
                        <a:effectLst/>
                        <a:latin typeface="ArialMT"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69</a:t>
                      </a:r>
                      <a:endParaRPr lang="es-ES_tradnl" sz="1800" b="1" i="0" u="none" strike="noStrike" dirty="0">
                        <a:solidFill>
                          <a:srgbClr val="000000"/>
                        </a:solidFill>
                        <a:effectLst/>
                        <a:latin typeface="ArialMT" charset="0"/>
                      </a:endParaRPr>
                    </a:p>
                  </a:txBody>
                  <a:tcPr marL="5080" marR="5080" marT="5080" marB="0" anchor="ctr"/>
                </a:tc>
              </a:tr>
              <a:tr h="169816">
                <a:tc gridSpan="2">
                  <a:txBody>
                    <a:bodyPr/>
                    <a:lstStyle/>
                    <a:p>
                      <a:pPr algn="r" fontAlgn="b"/>
                      <a:r>
                        <a:rPr lang="es-ES_tradnl" sz="1500" u="none" strike="noStrike">
                          <a:effectLst/>
                        </a:rPr>
                        <a:t>Promedios de cada variable:</a:t>
                      </a:r>
                      <a:endParaRPr lang="es-ES_tradnl" sz="1500" b="0" i="0" u="none" strike="noStrike">
                        <a:solidFill>
                          <a:srgbClr val="000000"/>
                        </a:solidFill>
                        <a:effectLst/>
                        <a:latin typeface="ArialMT" charset="0"/>
                      </a:endParaRPr>
                    </a:p>
                  </a:txBody>
                  <a:tcPr marL="5080" marR="5080" marT="5080" marB="0" anchor="b"/>
                </a:tc>
                <a:tc hMerge="1">
                  <a:txBody>
                    <a:bodyPr/>
                    <a:lstStyle/>
                    <a:p>
                      <a:endParaRPr lang="es-ES_tradnl"/>
                    </a:p>
                  </a:txBody>
                  <a:tcPr/>
                </a:tc>
                <a:tc>
                  <a:txBody>
                    <a:bodyPr/>
                    <a:lstStyle/>
                    <a:p>
                      <a:pPr algn="ctr" fontAlgn="b"/>
                      <a:r>
                        <a:rPr lang="es-ES_tradnl" sz="1800" u="none" strike="noStrike" dirty="0" smtClean="0">
                          <a:effectLst/>
                        </a:rPr>
                        <a:t>1</a:t>
                      </a:r>
                      <a:endParaRPr lang="es-ES_tradnl" sz="1800" b="1" i="0" u="none" strike="noStrike" dirty="0">
                        <a:solidFill>
                          <a:srgbClr val="000000"/>
                        </a:solidFill>
                        <a:effectLst/>
                        <a:latin typeface="ArialMT" charset="0"/>
                      </a:endParaRPr>
                    </a:p>
                  </a:txBody>
                  <a:tcPr marL="5080" marR="5080" marT="5080" marB="0" anchor="ctr"/>
                </a:tc>
                <a:tc>
                  <a:txBody>
                    <a:bodyPr/>
                    <a:lstStyle/>
                    <a:p>
                      <a:pPr algn="ctr" fontAlgn="b"/>
                      <a:r>
                        <a:rPr lang="es-ES_tradnl" sz="1800" u="none" strike="noStrike" dirty="0" smtClean="0">
                          <a:effectLst/>
                        </a:rPr>
                        <a:t>1</a:t>
                      </a:r>
                      <a:endParaRPr lang="es-ES_tradnl" sz="1800" b="1" i="0" u="none" strike="noStrike" dirty="0">
                        <a:solidFill>
                          <a:srgbClr val="000000"/>
                        </a:solidFill>
                        <a:effectLst/>
                        <a:latin typeface="ArialMT" charset="0"/>
                      </a:endParaRPr>
                    </a:p>
                  </a:txBody>
                  <a:tcPr marL="5080" marR="5080" marT="5080" marB="0" anchor="ctr"/>
                </a:tc>
                <a:tc>
                  <a:txBody>
                    <a:bodyPr/>
                    <a:lstStyle/>
                    <a:p>
                      <a:pPr algn="ctr" fontAlgn="b"/>
                      <a:r>
                        <a:rPr lang="es-ES_tradnl" sz="1800" u="none" strike="noStrike" dirty="0" smtClean="0">
                          <a:effectLst/>
                        </a:rPr>
                        <a:t>.</a:t>
                      </a:r>
                      <a:r>
                        <a:rPr lang="es-ES_tradnl" sz="1800" u="none" strike="noStrike" dirty="0">
                          <a:effectLst/>
                        </a:rPr>
                        <a:t>50</a:t>
                      </a:r>
                      <a:endParaRPr lang="es-ES_tradnl" sz="1800" b="1" i="0" u="none" strike="noStrike" dirty="0">
                        <a:solidFill>
                          <a:srgbClr val="000000"/>
                        </a:solidFill>
                        <a:effectLst/>
                        <a:latin typeface="ArialMT" charset="0"/>
                      </a:endParaRPr>
                    </a:p>
                  </a:txBody>
                  <a:tcPr marL="5080" marR="5080" marT="5080" marB="0" anchor="ctr"/>
                </a:tc>
                <a:tc>
                  <a:txBody>
                    <a:bodyPr/>
                    <a:lstStyle/>
                    <a:p>
                      <a:pPr algn="ctr" fontAlgn="b"/>
                      <a:r>
                        <a:rPr lang="es-ES_tradnl" sz="1800" u="none" strike="noStrike" dirty="0" smtClean="0">
                          <a:effectLst/>
                        </a:rPr>
                        <a:t>.</a:t>
                      </a:r>
                      <a:r>
                        <a:rPr lang="es-ES_tradnl" sz="1800" u="none" strike="noStrike" dirty="0">
                          <a:effectLst/>
                        </a:rPr>
                        <a:t>85</a:t>
                      </a:r>
                      <a:endParaRPr lang="es-ES_tradnl" sz="1800" b="1" i="0" u="none" strike="noStrike" dirty="0">
                        <a:solidFill>
                          <a:srgbClr val="000000"/>
                        </a:solidFill>
                        <a:effectLst/>
                        <a:latin typeface="ArialMT" charset="0"/>
                      </a:endParaRPr>
                    </a:p>
                  </a:txBody>
                  <a:tcPr marL="5080" marR="5080" marT="5080" marB="0" anchor="ctr"/>
                </a:tc>
                <a:tc>
                  <a:txBody>
                    <a:bodyPr/>
                    <a:lstStyle/>
                    <a:p>
                      <a:pPr algn="ctr" fontAlgn="b"/>
                      <a:r>
                        <a:rPr lang="es-ES_tradnl" sz="1800" u="none" strike="noStrike" dirty="0" smtClean="0">
                          <a:effectLst/>
                        </a:rPr>
                        <a:t>.</a:t>
                      </a:r>
                      <a:r>
                        <a:rPr lang="es-ES_tradnl" sz="1800" u="none" strike="noStrike" dirty="0">
                          <a:effectLst/>
                        </a:rPr>
                        <a:t>95</a:t>
                      </a:r>
                      <a:endParaRPr lang="es-ES_tradnl" sz="1800" b="1" i="0" u="none" strike="noStrike" dirty="0">
                        <a:solidFill>
                          <a:srgbClr val="000000"/>
                        </a:solidFill>
                        <a:effectLst/>
                        <a:latin typeface="ArialMT" charset="0"/>
                      </a:endParaRPr>
                    </a:p>
                  </a:txBody>
                  <a:tcPr marL="5080" marR="5080" marT="5080" marB="0" anchor="ctr"/>
                </a:tc>
                <a:tc>
                  <a:txBody>
                    <a:bodyPr/>
                    <a:lstStyle/>
                    <a:p>
                      <a:pPr algn="ctr" fontAlgn="b"/>
                      <a:r>
                        <a:rPr lang="es-ES_tradnl" sz="1800" u="none" strike="noStrike" dirty="0" smtClean="0">
                          <a:effectLst/>
                        </a:rPr>
                        <a:t>.</a:t>
                      </a:r>
                      <a:r>
                        <a:rPr lang="es-ES_tradnl" sz="1800" u="none" strike="noStrike" dirty="0">
                          <a:effectLst/>
                        </a:rPr>
                        <a:t>80</a:t>
                      </a:r>
                      <a:endParaRPr lang="es-ES_tradnl" sz="1800" b="1" i="0" u="none" strike="noStrike" dirty="0">
                        <a:solidFill>
                          <a:srgbClr val="000000"/>
                        </a:solidFill>
                        <a:effectLst/>
                        <a:latin typeface="ArialMT" charset="0"/>
                      </a:endParaRPr>
                    </a:p>
                  </a:txBody>
                  <a:tcPr marL="5080" marR="5080" marT="5080" marB="0" anchor="ctr"/>
                </a:tc>
                <a:tc>
                  <a:txBody>
                    <a:bodyPr/>
                    <a:lstStyle/>
                    <a:p>
                      <a:pPr algn="ctr" fontAlgn="b"/>
                      <a:r>
                        <a:rPr lang="es-ES_tradnl" sz="1800" u="none" strike="noStrike" dirty="0" smtClean="0">
                          <a:effectLst/>
                        </a:rPr>
                        <a:t>.</a:t>
                      </a:r>
                      <a:r>
                        <a:rPr lang="es-ES_tradnl" sz="1800" u="none" strike="noStrike" dirty="0">
                          <a:effectLst/>
                        </a:rPr>
                        <a:t>95</a:t>
                      </a:r>
                      <a:endParaRPr lang="es-ES_tradnl" sz="1800" b="1" i="0" u="none" strike="noStrike" dirty="0">
                        <a:solidFill>
                          <a:srgbClr val="000000"/>
                        </a:solidFill>
                        <a:effectLst/>
                        <a:latin typeface="ArialMT" charset="0"/>
                      </a:endParaRPr>
                    </a:p>
                  </a:txBody>
                  <a:tcPr marL="5080" marR="5080" marT="5080" marB="0" anchor="ctr"/>
                </a:tc>
                <a:tc>
                  <a:txBody>
                    <a:bodyPr/>
                    <a:lstStyle/>
                    <a:p>
                      <a:pPr algn="ctr" fontAlgn="b"/>
                      <a:r>
                        <a:rPr lang="es-ES_tradnl" sz="1800" u="none" strike="noStrike" dirty="0">
                          <a:effectLst/>
                        </a:rPr>
                        <a:t>0</a:t>
                      </a:r>
                      <a:endParaRPr lang="es-ES_tradnl" sz="1800" b="1" i="0" u="none" strike="noStrike" dirty="0">
                        <a:solidFill>
                          <a:srgbClr val="000000"/>
                        </a:solidFill>
                        <a:effectLst/>
                        <a:latin typeface="ArialMT" charset="0"/>
                      </a:endParaRPr>
                    </a:p>
                  </a:txBody>
                  <a:tcPr marL="5080" marR="5080" marT="5080" marB="0" anchor="ctr"/>
                </a:tc>
                <a:tc>
                  <a:txBody>
                    <a:bodyPr/>
                    <a:lstStyle/>
                    <a:p>
                      <a:pPr algn="ctr" fontAlgn="b"/>
                      <a:r>
                        <a:rPr lang="es-ES_tradnl" sz="1800" u="none" strike="noStrike" dirty="0" smtClean="0">
                          <a:effectLst/>
                        </a:rPr>
                        <a:t>.</a:t>
                      </a:r>
                      <a:r>
                        <a:rPr lang="es-ES_tradnl" sz="1800" u="none" strike="noStrike" dirty="0">
                          <a:effectLst/>
                        </a:rPr>
                        <a:t>80</a:t>
                      </a:r>
                      <a:endParaRPr lang="es-ES_tradnl" sz="1800" b="1" i="0" u="none" strike="noStrike" dirty="0">
                        <a:solidFill>
                          <a:srgbClr val="000000"/>
                        </a:solidFill>
                        <a:effectLst/>
                        <a:latin typeface="ArialMT" charset="0"/>
                      </a:endParaRPr>
                    </a:p>
                  </a:txBody>
                  <a:tcPr marL="5080" marR="5080" marT="5080" marB="0" anchor="ctr"/>
                </a:tc>
                <a:tc>
                  <a:txBody>
                    <a:bodyPr/>
                    <a:lstStyle/>
                    <a:p>
                      <a:pPr algn="ctr" fontAlgn="b"/>
                      <a:r>
                        <a:rPr lang="es-ES_tradnl" sz="1800" u="none" strike="noStrike" dirty="0" smtClean="0">
                          <a:effectLst/>
                        </a:rPr>
                        <a:t>.</a:t>
                      </a:r>
                      <a:r>
                        <a:rPr lang="es-ES_tradnl" sz="1800" u="none" strike="noStrike" dirty="0">
                          <a:effectLst/>
                        </a:rPr>
                        <a:t>80</a:t>
                      </a:r>
                      <a:endParaRPr lang="es-ES_tradnl" sz="1800" b="1" i="0" u="none" strike="noStrike" dirty="0">
                        <a:solidFill>
                          <a:srgbClr val="000000"/>
                        </a:solidFill>
                        <a:effectLst/>
                        <a:latin typeface="ArialMT" charset="0"/>
                      </a:endParaRPr>
                    </a:p>
                  </a:txBody>
                  <a:tcPr marL="5080" marR="5080" marT="5080" marB="0" anchor="ctr"/>
                </a:tc>
                <a:tc>
                  <a:txBody>
                    <a:bodyPr/>
                    <a:lstStyle/>
                    <a:p>
                      <a:pPr algn="ctr" fontAlgn="b"/>
                      <a:r>
                        <a:rPr lang="es-ES_tradnl" sz="1800" u="none" strike="noStrike" dirty="0" smtClean="0">
                          <a:effectLst/>
                        </a:rPr>
                        <a:t>.</a:t>
                      </a:r>
                      <a:r>
                        <a:rPr lang="es-ES_tradnl" sz="1800" u="none" strike="noStrike" dirty="0">
                          <a:effectLst/>
                        </a:rPr>
                        <a:t>90</a:t>
                      </a:r>
                      <a:endParaRPr lang="es-ES_tradnl" sz="1800" b="1" i="0" u="none" strike="noStrike" dirty="0">
                        <a:solidFill>
                          <a:srgbClr val="000000"/>
                        </a:solidFill>
                        <a:effectLst/>
                        <a:latin typeface="ArialMT" charset="0"/>
                      </a:endParaRPr>
                    </a:p>
                  </a:txBody>
                  <a:tcPr marL="5080" marR="5080" marT="5080" marB="0" anchor="ctr"/>
                </a:tc>
                <a:tc>
                  <a:txBody>
                    <a:bodyPr/>
                    <a:lstStyle/>
                    <a:p>
                      <a:pPr algn="ctr" fontAlgn="b"/>
                      <a:r>
                        <a:rPr lang="es-ES_tradnl" sz="1800" u="none" strike="noStrike" dirty="0" smtClean="0">
                          <a:effectLst/>
                        </a:rPr>
                        <a:t>.</a:t>
                      </a:r>
                      <a:r>
                        <a:rPr lang="es-ES_tradnl" sz="1800" u="none" strike="noStrike" dirty="0">
                          <a:effectLst/>
                        </a:rPr>
                        <a:t>55</a:t>
                      </a:r>
                      <a:endParaRPr lang="es-ES_tradnl" sz="1800" b="1" i="0" u="none" strike="noStrike" dirty="0">
                        <a:solidFill>
                          <a:srgbClr val="000000"/>
                        </a:solidFill>
                        <a:effectLst/>
                        <a:latin typeface="ArialMT" charset="0"/>
                      </a:endParaRPr>
                    </a:p>
                  </a:txBody>
                  <a:tcPr marL="5080" marR="5080" marT="5080" marB="0" anchor="ctr"/>
                </a:tc>
                <a:tc>
                  <a:txBody>
                    <a:bodyPr/>
                    <a:lstStyle/>
                    <a:p>
                      <a:pPr algn="ctr" fontAlgn="b"/>
                      <a:r>
                        <a:rPr lang="es-ES_tradnl" sz="1800" u="none" strike="noStrike" dirty="0" smtClean="0">
                          <a:effectLst/>
                        </a:rPr>
                        <a:t>.</a:t>
                      </a:r>
                      <a:r>
                        <a:rPr lang="es-ES_tradnl" sz="1800" u="none" strike="noStrike" dirty="0">
                          <a:effectLst/>
                        </a:rPr>
                        <a:t>60</a:t>
                      </a:r>
                      <a:endParaRPr lang="es-ES_tradnl" sz="1800" b="1" i="0" u="none" strike="noStrike" dirty="0">
                        <a:solidFill>
                          <a:srgbClr val="000000"/>
                        </a:solidFill>
                        <a:effectLst/>
                        <a:latin typeface="ArialMT" charset="0"/>
                      </a:endParaRPr>
                    </a:p>
                  </a:txBody>
                  <a:tcPr marL="5080" marR="5080" marT="5080" marB="0" anchor="ctr"/>
                </a:tc>
                <a:tc>
                  <a:txBody>
                    <a:bodyPr/>
                    <a:lstStyle/>
                    <a:p>
                      <a:pPr algn="ctr" fontAlgn="b"/>
                      <a:r>
                        <a:rPr lang="es-ES_tradnl" sz="1800" u="none" strike="noStrike" dirty="0" smtClean="0">
                          <a:effectLst/>
                        </a:rPr>
                        <a:t>.</a:t>
                      </a:r>
                      <a:r>
                        <a:rPr lang="es-ES_tradnl" sz="1800" u="none" strike="noStrike" dirty="0">
                          <a:effectLst/>
                        </a:rPr>
                        <a:t>6</a:t>
                      </a:r>
                      <a:endParaRPr lang="es-ES_tradnl" sz="1800" b="1" i="0" u="none" strike="noStrike" dirty="0">
                        <a:solidFill>
                          <a:srgbClr val="000000"/>
                        </a:solidFill>
                        <a:effectLst/>
                        <a:latin typeface="ArialMT" charset="0"/>
                      </a:endParaRPr>
                    </a:p>
                  </a:txBody>
                  <a:tcPr marL="5080" marR="5080" marT="5080" marB="0" anchor="ctr"/>
                </a:tc>
                <a:tc>
                  <a:txBody>
                    <a:bodyPr/>
                    <a:lstStyle/>
                    <a:p>
                      <a:pPr algn="ctr" fontAlgn="b"/>
                      <a:r>
                        <a:rPr lang="es-ES_tradnl" sz="1800" u="none" strike="noStrike" dirty="0" smtClean="0">
                          <a:effectLst/>
                        </a:rPr>
                        <a:t>.</a:t>
                      </a:r>
                      <a:r>
                        <a:rPr lang="es-ES_tradnl" sz="1800" u="none" strike="noStrike" dirty="0">
                          <a:effectLst/>
                        </a:rPr>
                        <a:t>72</a:t>
                      </a:r>
                      <a:endParaRPr lang="es-ES_tradnl" sz="1800" b="1" i="0" u="none" strike="noStrike" dirty="0">
                        <a:solidFill>
                          <a:srgbClr val="000000"/>
                        </a:solidFill>
                        <a:effectLst/>
                        <a:latin typeface="ArialMT" charset="0"/>
                      </a:endParaRPr>
                    </a:p>
                  </a:txBody>
                  <a:tcPr marL="5080" marR="5080" marT="5080" marB="0" anchor="ctr"/>
                </a:tc>
                <a:tc>
                  <a:txBody>
                    <a:bodyPr/>
                    <a:lstStyle/>
                    <a:p>
                      <a:pPr algn="ctr" fontAlgn="b"/>
                      <a:r>
                        <a:rPr lang="es-ES_tradnl" sz="1800" u="none" strike="noStrike" dirty="0" smtClean="0">
                          <a:effectLst/>
                        </a:rPr>
                        <a:t>.</a:t>
                      </a:r>
                      <a:r>
                        <a:rPr lang="es-ES_tradnl" sz="1800" u="none" strike="noStrike" dirty="0">
                          <a:effectLst/>
                        </a:rPr>
                        <a:t>86</a:t>
                      </a:r>
                      <a:endParaRPr lang="es-ES_tradnl" sz="1800" b="1" i="0" u="none" strike="noStrike" dirty="0">
                        <a:solidFill>
                          <a:srgbClr val="000000"/>
                        </a:solidFill>
                        <a:effectLst/>
                        <a:latin typeface="ArialMT" charset="0"/>
                      </a:endParaRPr>
                    </a:p>
                  </a:txBody>
                  <a:tcPr marL="5080" marR="5080" marT="5080" marB="0" anchor="ctr"/>
                </a:tc>
                <a:tc>
                  <a:txBody>
                    <a:bodyPr/>
                    <a:lstStyle/>
                    <a:p>
                      <a:pPr algn="ctr" fontAlgn="b"/>
                      <a:r>
                        <a:rPr lang="es-ES_tradnl" sz="1800" u="none" strike="noStrike" dirty="0" smtClean="0">
                          <a:effectLst/>
                        </a:rPr>
                        <a:t>0</a:t>
                      </a:r>
                      <a:endParaRPr lang="es-ES_tradnl" sz="1800" b="1" i="0" u="none" strike="noStrike" dirty="0">
                        <a:solidFill>
                          <a:srgbClr val="000000"/>
                        </a:solidFill>
                        <a:effectLst/>
                        <a:latin typeface="ArialMT" charset="0"/>
                      </a:endParaRPr>
                    </a:p>
                  </a:txBody>
                  <a:tcPr marL="5080" marR="5080" marT="5080" marB="0" anchor="ctr"/>
                </a:tc>
                <a:tc>
                  <a:txBody>
                    <a:bodyPr/>
                    <a:lstStyle/>
                    <a:p>
                      <a:pPr algn="ctr" fontAlgn="ctr"/>
                      <a:r>
                        <a:rPr lang="es-ES_tradnl" sz="1800" u="none" strike="noStrike" dirty="0" smtClean="0">
                          <a:effectLst/>
                        </a:rPr>
                        <a:t>.</a:t>
                      </a:r>
                      <a:r>
                        <a:rPr lang="es-ES_tradnl" sz="1800" u="none" strike="noStrike" dirty="0">
                          <a:effectLst/>
                        </a:rPr>
                        <a:t>70</a:t>
                      </a:r>
                      <a:endParaRPr lang="es-ES_tradnl" sz="1800" b="1" i="0" u="none" strike="noStrike" dirty="0">
                        <a:solidFill>
                          <a:srgbClr val="000000"/>
                        </a:solidFill>
                        <a:effectLst/>
                        <a:latin typeface="ArialMT" charset="0"/>
                      </a:endParaRPr>
                    </a:p>
                  </a:txBody>
                  <a:tcPr marL="5080" marR="5080" marT="5080" marB="0" anchor="ctr"/>
                </a:tc>
              </a:tr>
            </a:tbl>
          </a:graphicData>
        </a:graphic>
      </p:graphicFrame>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pic>
        <p:nvPicPr>
          <p:cNvPr id="8" name="Imagen 7"/>
          <p:cNvPicPr/>
          <p:nvPr/>
        </p:nvPicPr>
        <p:blipFill>
          <a:blip r:embed="rId3">
            <a:extLst>
              <a:ext uri="{28A0092B-C50C-407E-A947-70E740481C1C}">
                <a14:useLocalDpi xmlns:a14="http://schemas.microsoft.com/office/drawing/2010/main" val="0"/>
              </a:ext>
            </a:extLst>
          </a:blip>
          <a:stretch>
            <a:fillRect/>
          </a:stretch>
        </p:blipFill>
        <p:spPr>
          <a:xfrm>
            <a:off x="-62393" y="1767510"/>
            <a:ext cx="1340501" cy="411644"/>
          </a:xfrm>
          <a:prstGeom prst="rect">
            <a:avLst/>
          </a:prstGeom>
        </p:spPr>
      </p:pic>
      <p:pic>
        <p:nvPicPr>
          <p:cNvPr id="9" name="Imagen 8"/>
          <p:cNvPicPr/>
          <p:nvPr/>
        </p:nvPicPr>
        <p:blipFill>
          <a:blip r:embed="rId4">
            <a:extLst>
              <a:ext uri="{28A0092B-C50C-407E-A947-70E740481C1C}">
                <a14:useLocalDpi xmlns:a14="http://schemas.microsoft.com/office/drawing/2010/main" val="0"/>
              </a:ext>
            </a:extLst>
          </a:blip>
          <a:stretch>
            <a:fillRect/>
          </a:stretch>
        </p:blipFill>
        <p:spPr>
          <a:xfrm>
            <a:off x="22524" y="2672806"/>
            <a:ext cx="1170669" cy="387381"/>
          </a:xfrm>
          <a:prstGeom prst="rect">
            <a:avLst/>
          </a:prstGeom>
        </p:spPr>
      </p:pic>
      <p:pic>
        <p:nvPicPr>
          <p:cNvPr id="10" name="Imagen 9"/>
          <p:cNvPicPr/>
          <p:nvPr/>
        </p:nvPicPr>
        <p:blipFill rotWithShape="1">
          <a:blip r:embed="rId5">
            <a:extLst>
              <a:ext uri="{28A0092B-C50C-407E-A947-70E740481C1C}">
                <a14:useLocalDpi xmlns:a14="http://schemas.microsoft.com/office/drawing/2010/main" val="0"/>
              </a:ext>
            </a:extLst>
          </a:blip>
          <a:srcRect l="14802" t="29081" r="14664" b="28911"/>
          <a:stretch/>
        </p:blipFill>
        <p:spPr bwMode="auto">
          <a:xfrm>
            <a:off x="-2056" y="3381007"/>
            <a:ext cx="1193193" cy="345663"/>
          </a:xfrm>
          <a:prstGeom prst="rect">
            <a:avLst/>
          </a:prstGeom>
          <a:ln>
            <a:noFill/>
          </a:ln>
          <a:extLst>
            <a:ext uri="{53640926-AAD7-44D8-BBD7-CCE9431645EC}">
              <a14:shadowObscured xmlns:a14="http://schemas.microsoft.com/office/drawing/2010/main"/>
            </a:ext>
          </a:extLst>
        </p:spPr>
      </p:pic>
      <p:pic>
        <p:nvPicPr>
          <p:cNvPr id="11" name="Imagen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256939"/>
            <a:ext cx="1234400" cy="260037"/>
          </a:xfrm>
          <a:prstGeom prst="rect">
            <a:avLst/>
          </a:prstGeom>
        </p:spPr>
      </p:pic>
      <p:pic>
        <p:nvPicPr>
          <p:cNvPr id="12" name="Imagen 11"/>
          <p:cNvPicPr/>
          <p:nvPr/>
        </p:nvPicPr>
        <p:blipFill>
          <a:blip r:embed="rId7">
            <a:extLst>
              <a:ext uri="{28A0092B-C50C-407E-A947-70E740481C1C}">
                <a14:useLocalDpi xmlns:a14="http://schemas.microsoft.com/office/drawing/2010/main" val="0"/>
              </a:ext>
            </a:extLst>
          </a:blip>
          <a:stretch>
            <a:fillRect/>
          </a:stretch>
        </p:blipFill>
        <p:spPr>
          <a:xfrm>
            <a:off x="-2056" y="5128033"/>
            <a:ext cx="1236456" cy="421774"/>
          </a:xfrm>
          <a:prstGeom prst="rect">
            <a:avLst/>
          </a:prstGeom>
        </p:spPr>
      </p:pic>
    </p:spTree>
    <p:extLst>
      <p:ext uri="{BB962C8B-B14F-4D97-AF65-F5344CB8AC3E}">
        <p14:creationId xmlns:p14="http://schemas.microsoft.com/office/powerpoint/2010/main" val="662498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graphicFrame>
        <p:nvGraphicFramePr>
          <p:cNvPr id="6" name="Tabla 5"/>
          <p:cNvGraphicFramePr>
            <a:graphicFrameLocks noGrp="1"/>
          </p:cNvGraphicFramePr>
          <p:nvPr>
            <p:extLst>
              <p:ext uri="{D42A27DB-BD31-4B8C-83A1-F6EECF244321}">
                <p14:modId xmlns:p14="http://schemas.microsoft.com/office/powerpoint/2010/main" val="563360818"/>
              </p:ext>
            </p:extLst>
          </p:nvPr>
        </p:nvGraphicFramePr>
        <p:xfrm>
          <a:off x="287338" y="1846733"/>
          <a:ext cx="8608332" cy="4393485"/>
        </p:xfrm>
        <a:graphic>
          <a:graphicData uri="http://schemas.openxmlformats.org/drawingml/2006/table">
            <a:tbl>
              <a:tblPr firstRow="1" bandRow="1">
                <a:tableStyleId>{5C22544A-7EE6-4342-B048-85BDC9FD1C3A}</a:tableStyleId>
              </a:tblPr>
              <a:tblGrid>
                <a:gridCol w="1290450"/>
                <a:gridCol w="862775"/>
                <a:gridCol w="562613"/>
                <a:gridCol w="1524000"/>
                <a:gridCol w="1210236"/>
                <a:gridCol w="1326776"/>
                <a:gridCol w="1308847"/>
                <a:gridCol w="522635"/>
              </a:tblGrid>
              <a:tr h="505582">
                <a:tc gridSpan="3">
                  <a:txBody>
                    <a:bodyPr/>
                    <a:lstStyle/>
                    <a:p>
                      <a:pPr algn="ctr"/>
                      <a:r>
                        <a:rPr lang="es-ES_tradnl" b="0" dirty="0" smtClean="0"/>
                        <a:t>Datos de la Institución</a:t>
                      </a:r>
                      <a:endParaRPr lang="es-ES_tradnl" b="0" dirty="0"/>
                    </a:p>
                  </a:txBody>
                  <a:tcPr anchor="ctr"/>
                </a:tc>
                <a:tc hMerge="1">
                  <a:txBody>
                    <a:bodyPr/>
                    <a:lstStyle/>
                    <a:p>
                      <a:pPr algn="ctr"/>
                      <a:endParaRPr lang="es-ES_tradnl" b="0" dirty="0"/>
                    </a:p>
                  </a:txBody>
                  <a:tcPr anchor="ctr"/>
                </a:tc>
                <a:tc hMerge="1">
                  <a:txBody>
                    <a:bodyPr/>
                    <a:lstStyle/>
                    <a:p>
                      <a:pPr algn="ctr"/>
                      <a:endParaRPr lang="es-ES_tradnl" b="0" dirty="0"/>
                    </a:p>
                  </a:txBody>
                  <a:tcPr vert="vert270"/>
                </a:tc>
                <a:tc rowSpan="2">
                  <a:txBody>
                    <a:bodyPr/>
                    <a:lstStyle/>
                    <a:p>
                      <a:pPr algn="ctr"/>
                      <a:r>
                        <a:rPr lang="es-ES_tradnl" b="0" dirty="0" smtClean="0"/>
                        <a:t>Disponibilidad</a:t>
                      </a:r>
                      <a:r>
                        <a:rPr lang="es-ES_tradnl" b="0" baseline="0" dirty="0" smtClean="0"/>
                        <a:t> digital de la información</a:t>
                      </a:r>
                      <a:endParaRPr lang="es-ES_tradnl" b="0" dirty="0"/>
                    </a:p>
                  </a:txBody>
                  <a:tcPr/>
                </a:tc>
                <a:tc rowSpan="2">
                  <a:txBody>
                    <a:bodyPr/>
                    <a:lstStyle/>
                    <a:p>
                      <a:pPr algn="ctr"/>
                      <a:r>
                        <a:rPr lang="es-ES_tradnl" b="0" dirty="0" smtClean="0"/>
                        <a:t>Difusión del Marco Normativo</a:t>
                      </a:r>
                      <a:endParaRPr lang="es-ES_tradnl" b="0" dirty="0"/>
                    </a:p>
                  </a:txBody>
                  <a:tcPr/>
                </a:tc>
                <a:tc rowSpan="2">
                  <a:txBody>
                    <a:bodyPr/>
                    <a:lstStyle/>
                    <a:p>
                      <a:pPr algn="ctr"/>
                      <a:r>
                        <a:rPr lang="es-ES_tradnl" b="0" dirty="0" smtClean="0"/>
                        <a:t>Difusión de la</a:t>
                      </a:r>
                      <a:r>
                        <a:rPr lang="es-ES_tradnl" b="0" baseline="0" dirty="0" smtClean="0"/>
                        <a:t> información</a:t>
                      </a:r>
                      <a:endParaRPr lang="es-ES_tradnl" b="0" dirty="0"/>
                    </a:p>
                  </a:txBody>
                  <a:tcPr/>
                </a:tc>
                <a:tc rowSpan="2">
                  <a:txBody>
                    <a:bodyPr/>
                    <a:lstStyle/>
                    <a:p>
                      <a:pPr algn="ctr"/>
                      <a:r>
                        <a:rPr lang="es-ES_tradnl" b="0" dirty="0" smtClean="0"/>
                        <a:t>Tecnología de la información</a:t>
                      </a:r>
                      <a:endParaRPr lang="es-ES_tradnl" b="0" dirty="0"/>
                    </a:p>
                  </a:txBody>
                  <a:tcPr/>
                </a:tc>
                <a:tc rowSpan="2">
                  <a:txBody>
                    <a:bodyPr/>
                    <a:lstStyle/>
                    <a:p>
                      <a:pPr algn="ctr"/>
                      <a:r>
                        <a:rPr lang="es-ES_tradnl" b="0" smtClean="0"/>
                        <a:t>T</a:t>
                      </a:r>
                      <a:endParaRPr lang="es-ES_tradnl" b="0" dirty="0"/>
                    </a:p>
                  </a:txBody>
                  <a:tcPr anchor="ctr"/>
                </a:tc>
              </a:tr>
              <a:tr h="405886">
                <a:tc>
                  <a:txBody>
                    <a:bodyPr/>
                    <a:lstStyle/>
                    <a:p>
                      <a:pPr algn="ctr"/>
                      <a:r>
                        <a:rPr lang="es-ES_tradnl" b="0" dirty="0" smtClean="0"/>
                        <a:t>Universidad</a:t>
                      </a:r>
                      <a:endParaRPr lang="es-ES_tradnl" b="0" dirty="0"/>
                    </a:p>
                  </a:txBody>
                  <a:tcPr anchor="ctr"/>
                </a:tc>
                <a:tc>
                  <a:txBody>
                    <a:bodyPr/>
                    <a:lstStyle/>
                    <a:p>
                      <a:pPr algn="ctr"/>
                      <a:r>
                        <a:rPr lang="es-ES_tradnl" b="0" dirty="0" smtClean="0"/>
                        <a:t>Oficina</a:t>
                      </a:r>
                      <a:endParaRPr lang="es-ES_tradnl" b="0" dirty="0"/>
                    </a:p>
                  </a:txBody>
                  <a:tcPr anchor="ctr"/>
                </a:tc>
                <a:tc>
                  <a:txBody>
                    <a:bodyPr/>
                    <a:lstStyle/>
                    <a:p>
                      <a:pPr algn="ctr"/>
                      <a:r>
                        <a:rPr lang="es-ES_tradnl" b="0" dirty="0" smtClean="0"/>
                        <a:t>P</a:t>
                      </a:r>
                      <a:endParaRPr lang="es-ES_tradnl" b="0" dirty="0"/>
                    </a:p>
                  </a:txBody>
                  <a:tcPr anchor="ctr"/>
                </a:tc>
                <a:tc vMerge="1">
                  <a:txBody>
                    <a:bodyPr/>
                    <a:lstStyle/>
                    <a:p>
                      <a:endParaRPr lang="es-ES_tradnl"/>
                    </a:p>
                  </a:txBody>
                  <a:tcPr/>
                </a:tc>
                <a:tc vMerge="1">
                  <a:txBody>
                    <a:bodyPr/>
                    <a:lstStyle/>
                    <a:p>
                      <a:endParaRPr lang="es-ES_tradnl"/>
                    </a:p>
                  </a:txBody>
                  <a:tcPr/>
                </a:tc>
                <a:tc vMerge="1">
                  <a:txBody>
                    <a:bodyPr/>
                    <a:lstStyle/>
                    <a:p>
                      <a:endParaRPr lang="es-ES_tradnl"/>
                    </a:p>
                  </a:txBody>
                  <a:tcPr/>
                </a:tc>
                <a:tc vMerge="1">
                  <a:txBody>
                    <a:bodyPr/>
                    <a:lstStyle/>
                    <a:p>
                      <a:endParaRPr lang="es-ES_tradnl"/>
                    </a:p>
                  </a:txBody>
                  <a:tcPr/>
                </a:tc>
                <a:tc vMerge="1">
                  <a:txBody>
                    <a:bodyPr/>
                    <a:lstStyle/>
                    <a:p>
                      <a:endParaRPr lang="es-ES_tradnl"/>
                    </a:p>
                  </a:txBody>
                  <a:tcPr/>
                </a:tc>
              </a:tr>
              <a:tr h="448770">
                <a:tc>
                  <a:txBody>
                    <a:bodyPr/>
                    <a:lstStyle/>
                    <a:p>
                      <a:pPr algn="ctr"/>
                      <a:endParaRPr lang="es-ES_tradnl" sz="1900" dirty="0"/>
                    </a:p>
                  </a:txBody>
                  <a:tcPr anchor="ctr"/>
                </a:tc>
                <a:tc>
                  <a:txBody>
                    <a:bodyPr/>
                    <a:lstStyle/>
                    <a:p>
                      <a:pPr algn="ctr"/>
                      <a:endParaRPr lang="es-ES_tradnl" sz="1900" dirty="0"/>
                    </a:p>
                  </a:txBody>
                  <a:tcPr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50</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46</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25</a:t>
                      </a:r>
                    </a:p>
                  </a:txBody>
                  <a:tcPr marL="12700" marR="12700" marT="12700" marB="0" anchor="ctr"/>
                </a:tc>
                <a:tc>
                  <a:txBody>
                    <a:bodyPr/>
                    <a:lstStyle/>
                    <a:p>
                      <a:pPr algn="ctr" fontAlgn="b"/>
                      <a:r>
                        <a:rPr lang="es-ES_tradnl" sz="2000" b="0" i="0" u="none" strike="noStrike">
                          <a:solidFill>
                            <a:srgbClr val="000000"/>
                          </a:solidFill>
                          <a:effectLst/>
                          <a:latin typeface="+mn-lt"/>
                        </a:rPr>
                        <a:t>0.63</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34</a:t>
                      </a:r>
                    </a:p>
                  </a:txBody>
                  <a:tcPr marL="12700" marR="12700" marT="12700" marB="0" anchor="ctr"/>
                </a:tc>
                <a:tc>
                  <a:txBody>
                    <a:bodyPr/>
                    <a:lstStyle/>
                    <a:p>
                      <a:pPr algn="ctr"/>
                      <a:r>
                        <a:rPr lang="es-ES_tradnl" sz="2000" dirty="0" smtClean="0">
                          <a:latin typeface="+mn-lt"/>
                        </a:rPr>
                        <a:t>.46</a:t>
                      </a:r>
                      <a:endParaRPr lang="es-ES_tradnl" sz="2000" dirty="0">
                        <a:latin typeface="+mn-lt"/>
                      </a:endParaRPr>
                    </a:p>
                  </a:txBody>
                  <a:tcPr anchor="ctr"/>
                </a:tc>
              </a:tr>
              <a:tr h="448770">
                <a:tc>
                  <a:txBody>
                    <a:bodyPr/>
                    <a:lstStyle/>
                    <a:p>
                      <a:pPr algn="ctr"/>
                      <a:endParaRPr lang="es-ES_tradnl" sz="1900" dirty="0"/>
                    </a:p>
                  </a:txBody>
                  <a:tcPr anchor="ctr"/>
                </a:tc>
                <a:tc>
                  <a:txBody>
                    <a:bodyPr/>
                    <a:lstStyle/>
                    <a:p>
                      <a:pPr algn="ctr"/>
                      <a:r>
                        <a:rPr lang="es-ES_tradnl" sz="1900" dirty="0" err="1" smtClean="0"/>
                        <a:t>UPyTT</a:t>
                      </a:r>
                      <a:endParaRPr lang="es-ES_tradnl" sz="1900" dirty="0"/>
                    </a:p>
                  </a:txBody>
                  <a:tcPr anchor="ctr"/>
                </a:tc>
                <a:tc>
                  <a:txBody>
                    <a:bodyPr/>
                    <a:lstStyle/>
                    <a:p>
                      <a:pPr algn="ctr" fontAlgn="b"/>
                      <a:r>
                        <a:rPr lang="es-ES_tradnl" sz="2000" b="0" i="0" u="none" strike="noStrike" dirty="0" smtClean="0">
                          <a:solidFill>
                            <a:srgbClr val="000000"/>
                          </a:solidFill>
                          <a:effectLst/>
                          <a:latin typeface="+mn-lt"/>
                        </a:rPr>
                        <a:t>.75</a:t>
                      </a:r>
                      <a:endParaRPr lang="es-ES_tradnl" sz="2000" b="0" i="0" u="none" strike="noStrike" dirty="0">
                        <a:solidFill>
                          <a:srgbClr val="000000"/>
                        </a:solidFill>
                        <a:effectLst/>
                        <a:latin typeface="+mn-lt"/>
                      </a:endParaRP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54</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0</a:t>
                      </a:r>
                      <a:endParaRPr lang="es-ES_tradnl" sz="2000" b="0" i="0" u="none" strike="noStrike" dirty="0">
                        <a:solidFill>
                          <a:srgbClr val="000000"/>
                        </a:solidFill>
                        <a:effectLst/>
                        <a:latin typeface="+mn-lt"/>
                      </a:endParaRP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50</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44</a:t>
                      </a:r>
                    </a:p>
                  </a:txBody>
                  <a:tcPr marL="12700" marR="12700"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2000" dirty="0" smtClean="0">
                          <a:latin typeface="+mn-lt"/>
                        </a:rPr>
                        <a:t>.46</a:t>
                      </a:r>
                    </a:p>
                  </a:txBody>
                  <a:tcPr anchor="ctr"/>
                </a:tc>
              </a:tr>
              <a:tr h="668410">
                <a:tc>
                  <a:txBody>
                    <a:bodyPr/>
                    <a:lstStyle/>
                    <a:p>
                      <a:pPr algn="ctr"/>
                      <a:endParaRPr lang="es-ES_tradnl" sz="1900" dirty="0"/>
                    </a:p>
                  </a:txBody>
                  <a:tcPr anchor="ctr"/>
                </a:tc>
                <a:tc>
                  <a:txBody>
                    <a:bodyPr/>
                    <a:lstStyle/>
                    <a:p>
                      <a:pPr algn="ctr"/>
                      <a:endParaRPr lang="es-ES_tradnl" sz="1900" dirty="0"/>
                    </a:p>
                  </a:txBody>
                  <a:tcPr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50</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57</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88</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44</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48</a:t>
                      </a:r>
                    </a:p>
                  </a:txBody>
                  <a:tcPr marL="12700" marR="12700" marT="12700" marB="0" anchor="ctr"/>
                </a:tc>
                <a:tc>
                  <a:txBody>
                    <a:bodyPr/>
                    <a:lstStyle/>
                    <a:p>
                      <a:pPr algn="ctr"/>
                      <a:r>
                        <a:rPr lang="es-ES_tradnl" sz="2000" dirty="0" smtClean="0">
                          <a:latin typeface="+mn-lt"/>
                        </a:rPr>
                        <a:t>.56</a:t>
                      </a:r>
                      <a:endParaRPr lang="es-ES_tradnl" sz="2000" dirty="0">
                        <a:latin typeface="+mn-lt"/>
                      </a:endParaRPr>
                    </a:p>
                  </a:txBody>
                  <a:tcPr anchor="ctr"/>
                </a:tc>
              </a:tr>
              <a:tr h="448770">
                <a:tc>
                  <a:txBody>
                    <a:bodyPr/>
                    <a:lstStyle/>
                    <a:p>
                      <a:pPr algn="ctr"/>
                      <a:endParaRPr lang="es-ES_tradnl" sz="1900" dirty="0"/>
                    </a:p>
                  </a:txBody>
                  <a:tcPr anchor="ctr"/>
                </a:tc>
                <a:tc>
                  <a:txBody>
                    <a:bodyPr/>
                    <a:lstStyle/>
                    <a:p>
                      <a:pPr algn="ctr"/>
                      <a:r>
                        <a:rPr lang="es-ES_tradnl" sz="1900" dirty="0" smtClean="0"/>
                        <a:t>DESP</a:t>
                      </a:r>
                      <a:endParaRPr lang="es-ES_tradnl" sz="1900" dirty="0"/>
                    </a:p>
                  </a:txBody>
                  <a:tcPr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50</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50</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88</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63</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67</a:t>
                      </a:r>
                    </a:p>
                  </a:txBody>
                  <a:tcPr marL="12700" marR="12700" marT="12700" marB="0" anchor="ctr"/>
                </a:tc>
                <a:tc>
                  <a:txBody>
                    <a:bodyPr/>
                    <a:lstStyle/>
                    <a:p>
                      <a:pPr algn="ctr"/>
                      <a:r>
                        <a:rPr lang="es-ES_tradnl" sz="2000" dirty="0" smtClean="0">
                          <a:latin typeface="+mn-lt"/>
                        </a:rPr>
                        <a:t>.60</a:t>
                      </a:r>
                      <a:endParaRPr lang="es-ES_tradnl" sz="2000" dirty="0">
                        <a:latin typeface="+mn-lt"/>
                      </a:endParaRPr>
                    </a:p>
                  </a:txBody>
                  <a:tcPr anchor="ctr"/>
                </a:tc>
              </a:tr>
              <a:tr h="566825">
                <a:tc>
                  <a:txBody>
                    <a:bodyPr/>
                    <a:lstStyle/>
                    <a:p>
                      <a:pPr algn="ctr"/>
                      <a:endParaRPr lang="es-ES_tradnl" sz="1900" dirty="0"/>
                    </a:p>
                  </a:txBody>
                  <a:tcPr anchor="ctr"/>
                </a:tc>
                <a:tc>
                  <a:txBody>
                    <a:bodyPr/>
                    <a:lstStyle/>
                    <a:p>
                      <a:pPr algn="ctr"/>
                      <a:endParaRPr lang="es-ES_tradnl" sz="1900" dirty="0"/>
                    </a:p>
                  </a:txBody>
                  <a:tcPr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50</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43</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50</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38</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65</a:t>
                      </a:r>
                    </a:p>
                  </a:txBody>
                  <a:tcPr marL="12700" marR="12700" marT="12700" marB="0" anchor="ctr"/>
                </a:tc>
                <a:tc>
                  <a:txBody>
                    <a:bodyPr/>
                    <a:lstStyle/>
                    <a:p>
                      <a:pPr algn="ctr"/>
                      <a:r>
                        <a:rPr lang="es-ES_tradnl" sz="2000" dirty="0" smtClean="0">
                          <a:latin typeface="+mn-lt"/>
                        </a:rPr>
                        <a:t>.47</a:t>
                      </a:r>
                      <a:endParaRPr lang="es-ES_tradnl" sz="2000" dirty="0">
                        <a:latin typeface="+mn-lt"/>
                      </a:endParaRPr>
                    </a:p>
                  </a:txBody>
                  <a:tcPr anchor="ctr"/>
                </a:tc>
              </a:tr>
              <a:tr h="448770">
                <a:tc>
                  <a:txBody>
                    <a:bodyPr/>
                    <a:lstStyle/>
                    <a:p>
                      <a:pPr algn="ctr"/>
                      <a:endParaRPr lang="es-ES_tradnl" sz="1900" dirty="0"/>
                    </a:p>
                  </a:txBody>
                  <a:tcPr anchor="ctr"/>
                </a:tc>
                <a:tc>
                  <a:txBody>
                    <a:bodyPr/>
                    <a:lstStyle/>
                    <a:p>
                      <a:pPr algn="ctr"/>
                      <a:endParaRPr lang="es-ES_tradnl" sz="1900" dirty="0"/>
                    </a:p>
                  </a:txBody>
                  <a:tcPr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50</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54</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1</a:t>
                      </a:r>
                      <a:endParaRPr lang="es-ES_tradnl" sz="2000" b="0" i="0" u="none" strike="noStrike" dirty="0">
                        <a:solidFill>
                          <a:srgbClr val="000000"/>
                        </a:solidFill>
                        <a:effectLst/>
                        <a:latin typeface="+mn-lt"/>
                      </a:endParaRP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69</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50</a:t>
                      </a:r>
                    </a:p>
                  </a:txBody>
                  <a:tcPr marL="12700" marR="12700" marT="12700" marB="0" anchor="ctr"/>
                </a:tc>
                <a:tc>
                  <a:txBody>
                    <a:bodyPr/>
                    <a:lstStyle/>
                    <a:p>
                      <a:pPr algn="ctr"/>
                      <a:r>
                        <a:rPr lang="es-ES_tradnl" sz="2000" dirty="0" smtClean="0">
                          <a:latin typeface="+mn-lt"/>
                        </a:rPr>
                        <a:t>.62</a:t>
                      </a:r>
                      <a:endParaRPr lang="es-ES_tradnl" sz="2000" dirty="0">
                        <a:latin typeface="+mn-lt"/>
                      </a:endParaRPr>
                    </a:p>
                  </a:txBody>
                  <a:tcPr anchor="ctr"/>
                </a:tc>
              </a:tr>
              <a:tr h="448770">
                <a:tc gridSpan="2">
                  <a:txBody>
                    <a:bodyPr/>
                    <a:lstStyle/>
                    <a:p>
                      <a:pPr algn="r"/>
                      <a:r>
                        <a:rPr lang="es-ES_tradnl" sz="1900" dirty="0" smtClean="0"/>
                        <a:t>Promedios:</a:t>
                      </a:r>
                      <a:endParaRPr lang="es-ES_tradnl" sz="1900" dirty="0"/>
                    </a:p>
                  </a:txBody>
                  <a:tcPr anchor="ctr"/>
                </a:tc>
                <a:tc hMerge="1">
                  <a:txBody>
                    <a:bodyPr/>
                    <a:lstStyle/>
                    <a:p>
                      <a:endParaRPr lang="es-ES_tradnl" dirty="0"/>
                    </a:p>
                  </a:txBody>
                  <a:tcP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54</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51</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58</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54</a:t>
                      </a:r>
                    </a:p>
                  </a:txBody>
                  <a:tcPr marL="12700" marR="12700" marT="12700" marB="0" anchor="ctr"/>
                </a:tc>
                <a:tc>
                  <a:txBody>
                    <a:bodyPr/>
                    <a:lstStyle/>
                    <a:p>
                      <a:pPr algn="ctr" fontAlgn="b"/>
                      <a:r>
                        <a:rPr lang="es-ES_tradnl" sz="2000" b="0" i="0" u="none" strike="noStrike" dirty="0" smtClean="0">
                          <a:solidFill>
                            <a:srgbClr val="000000"/>
                          </a:solidFill>
                          <a:effectLst/>
                          <a:latin typeface="+mn-lt"/>
                        </a:rPr>
                        <a:t>.</a:t>
                      </a:r>
                      <a:r>
                        <a:rPr lang="es-ES_tradnl" sz="2000" b="0" i="0" u="none" strike="noStrike" dirty="0">
                          <a:solidFill>
                            <a:srgbClr val="000000"/>
                          </a:solidFill>
                          <a:effectLst/>
                          <a:latin typeface="+mn-lt"/>
                        </a:rPr>
                        <a:t>51</a:t>
                      </a:r>
                    </a:p>
                  </a:txBody>
                  <a:tcPr marL="12700" marR="12700" marT="12700" marB="0" anchor="ctr"/>
                </a:tc>
                <a:tc>
                  <a:txBody>
                    <a:bodyPr/>
                    <a:lstStyle/>
                    <a:p>
                      <a:pPr algn="ctr"/>
                      <a:r>
                        <a:rPr lang="es-ES_tradnl" sz="2000" dirty="0" smtClean="0">
                          <a:latin typeface="+mn-lt"/>
                        </a:rPr>
                        <a:t>.53</a:t>
                      </a:r>
                      <a:endParaRPr lang="es-ES_tradnl" sz="2000" dirty="0">
                        <a:latin typeface="+mn-lt"/>
                      </a:endParaRPr>
                    </a:p>
                  </a:txBody>
                  <a:tcPr anchor="ctr"/>
                </a:tc>
              </a:tr>
            </a:tbl>
          </a:graphicData>
        </a:graphic>
      </p:graphicFrame>
      <p:sp>
        <p:nvSpPr>
          <p:cNvPr id="7" name="Título 6"/>
          <p:cNvSpPr>
            <a:spLocks noGrp="1"/>
          </p:cNvSpPr>
          <p:nvPr>
            <p:ph type="title"/>
          </p:nvPr>
        </p:nvSpPr>
        <p:spPr>
          <a:xfrm>
            <a:off x="822959" y="286604"/>
            <a:ext cx="8033703" cy="1450757"/>
          </a:xfrm>
        </p:spPr>
        <p:txBody>
          <a:bodyPr/>
          <a:lstStyle/>
          <a:p>
            <a:r>
              <a:rPr lang="es-ES_tradnl" dirty="0" smtClean="0"/>
              <a:t>(2) Universidades </a:t>
            </a:r>
            <a:r>
              <a:rPr lang="es-ES_tradnl" dirty="0"/>
              <a:t>de </a:t>
            </a:r>
            <a:r>
              <a:rPr lang="es-ES_tradnl" dirty="0" smtClean="0"/>
              <a:t>EUM</a:t>
            </a:r>
            <a:r>
              <a:rPr lang="es-ES_tradnl" baseline="30000" dirty="0" smtClean="0"/>
              <a:t>*</a:t>
            </a:r>
            <a:endParaRPr lang="es-ES_tradnl" dirty="0"/>
          </a:p>
        </p:txBody>
      </p:sp>
      <p:sp>
        <p:nvSpPr>
          <p:cNvPr id="8" name="CuadroTexto 7"/>
          <p:cNvSpPr txBox="1"/>
          <p:nvPr/>
        </p:nvSpPr>
        <p:spPr>
          <a:xfrm>
            <a:off x="287338" y="6404318"/>
            <a:ext cx="3499216" cy="400110"/>
          </a:xfrm>
          <a:prstGeom prst="rect">
            <a:avLst/>
          </a:prstGeom>
          <a:noFill/>
        </p:spPr>
        <p:txBody>
          <a:bodyPr wrap="square" rtlCol="0">
            <a:spAutoFit/>
          </a:bodyPr>
          <a:lstStyle/>
          <a:p>
            <a:r>
              <a:rPr lang="es-ES_tradnl" sz="2000" dirty="0" smtClean="0"/>
              <a:t>*Estados Unidos Mexicanos</a:t>
            </a:r>
            <a:endParaRPr lang="es-ES_tradnl" sz="2000" dirty="0"/>
          </a:p>
        </p:txBody>
      </p:sp>
      <p:pic>
        <p:nvPicPr>
          <p:cNvPr id="9" name="Imagen 8"/>
          <p:cNvPicPr/>
          <p:nvPr/>
        </p:nvPicPr>
        <p:blipFill>
          <a:blip r:embed="rId4"/>
          <a:stretch>
            <a:fillRect/>
          </a:stretch>
        </p:blipFill>
        <p:spPr>
          <a:xfrm>
            <a:off x="373363" y="2753373"/>
            <a:ext cx="1092039" cy="474877"/>
          </a:xfrm>
          <a:prstGeom prst="rect">
            <a:avLst/>
          </a:prstGeom>
        </p:spPr>
      </p:pic>
      <p:pic>
        <p:nvPicPr>
          <p:cNvPr id="12" name="Imagen 11"/>
          <p:cNvPicPr/>
          <p:nvPr/>
        </p:nvPicPr>
        <p:blipFill>
          <a:blip r:embed="rId5"/>
          <a:stretch>
            <a:fillRect/>
          </a:stretch>
        </p:blipFill>
        <p:spPr>
          <a:xfrm>
            <a:off x="296837" y="4876463"/>
            <a:ext cx="1245092" cy="373366"/>
          </a:xfrm>
          <a:prstGeom prst="rect">
            <a:avLst/>
          </a:prstGeom>
        </p:spPr>
      </p:pic>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129" y="3241267"/>
            <a:ext cx="1254591" cy="427345"/>
          </a:xfrm>
          <a:prstGeom prst="rect">
            <a:avLst/>
          </a:prstGeom>
        </p:spPr>
      </p:pic>
      <p:pic>
        <p:nvPicPr>
          <p:cNvPr id="15" name="Imagen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71" y="3699204"/>
            <a:ext cx="1039438" cy="663738"/>
          </a:xfrm>
          <a:prstGeom prst="rect">
            <a:avLst/>
          </a:prstGeom>
        </p:spPr>
      </p:pic>
      <p:pic>
        <p:nvPicPr>
          <p:cNvPr id="16" name="Imagen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919" y="4396922"/>
            <a:ext cx="1223010" cy="351883"/>
          </a:xfrm>
          <a:prstGeom prst="rect">
            <a:avLst/>
          </a:prstGeom>
        </p:spPr>
      </p:pic>
      <p:pic>
        <p:nvPicPr>
          <p:cNvPr id="18" name="Imagen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6837" y="5358748"/>
            <a:ext cx="1260883" cy="418010"/>
          </a:xfrm>
          <a:prstGeom prst="rect">
            <a:avLst/>
          </a:prstGeom>
        </p:spPr>
      </p:pic>
      <p:pic>
        <p:nvPicPr>
          <p:cNvPr id="19" name="Imagen 18"/>
          <p:cNvPicPr>
            <a:picLocks noChangeAspect="1"/>
          </p:cNvPicPr>
          <p:nvPr/>
        </p:nvPicPr>
        <p:blipFill>
          <a:blip r:embed="rId10"/>
          <a:stretch>
            <a:fillRect/>
          </a:stretch>
        </p:blipFill>
        <p:spPr>
          <a:xfrm>
            <a:off x="1699045" y="3699204"/>
            <a:ext cx="596153" cy="596153"/>
          </a:xfrm>
          <a:prstGeom prst="rect">
            <a:avLst/>
          </a:prstGeom>
        </p:spPr>
      </p:pic>
      <p:pic>
        <p:nvPicPr>
          <p:cNvPr id="21" name="Imagen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30537" y="4797591"/>
            <a:ext cx="533167" cy="523385"/>
          </a:xfrm>
          <a:prstGeom prst="rect">
            <a:avLst/>
          </a:prstGeom>
        </p:spPr>
      </p:pic>
      <p:pic>
        <p:nvPicPr>
          <p:cNvPr id="22" name="Imagen 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57720" y="2753373"/>
            <a:ext cx="889645" cy="455330"/>
          </a:xfrm>
          <a:prstGeom prst="rect">
            <a:avLst/>
          </a:prstGeom>
        </p:spPr>
      </p:pic>
      <p:pic>
        <p:nvPicPr>
          <p:cNvPr id="24" name="Imagen 2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29559" y="5358748"/>
            <a:ext cx="735121" cy="418010"/>
          </a:xfrm>
          <a:prstGeom prst="rect">
            <a:avLst/>
          </a:prstGeom>
        </p:spPr>
      </p:pic>
    </p:spTree>
    <p:extLst>
      <p:ext uri="{BB962C8B-B14F-4D97-AF65-F5344CB8AC3E}">
        <p14:creationId xmlns:p14="http://schemas.microsoft.com/office/powerpoint/2010/main" val="4445143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graphicFrame>
        <p:nvGraphicFramePr>
          <p:cNvPr id="4" name="Tabla 3"/>
          <p:cNvGraphicFramePr>
            <a:graphicFrameLocks noGrp="1"/>
          </p:cNvGraphicFramePr>
          <p:nvPr>
            <p:extLst>
              <p:ext uri="{D42A27DB-BD31-4B8C-83A1-F6EECF244321}">
                <p14:modId xmlns:p14="http://schemas.microsoft.com/office/powerpoint/2010/main" val="152824144"/>
              </p:ext>
            </p:extLst>
          </p:nvPr>
        </p:nvGraphicFramePr>
        <p:xfrm>
          <a:off x="287338" y="792547"/>
          <a:ext cx="8569324" cy="5512458"/>
        </p:xfrm>
        <a:graphic>
          <a:graphicData uri="http://schemas.openxmlformats.org/drawingml/2006/table">
            <a:tbl>
              <a:tblPr>
                <a:tableStyleId>{5C22544A-7EE6-4342-B048-85BDC9FD1C3A}</a:tableStyleId>
              </a:tblPr>
              <a:tblGrid>
                <a:gridCol w="324155"/>
                <a:gridCol w="432207"/>
                <a:gridCol w="552726"/>
                <a:gridCol w="328311"/>
                <a:gridCol w="436363"/>
                <a:gridCol w="444674"/>
                <a:gridCol w="365713"/>
                <a:gridCol w="428050"/>
                <a:gridCol w="386493"/>
                <a:gridCol w="419739"/>
                <a:gridCol w="386493"/>
                <a:gridCol w="452985"/>
                <a:gridCol w="444674"/>
                <a:gridCol w="444674"/>
                <a:gridCol w="369869"/>
                <a:gridCol w="386493"/>
                <a:gridCol w="419739"/>
                <a:gridCol w="365713"/>
                <a:gridCol w="428050"/>
                <a:gridCol w="465452"/>
                <a:gridCol w="286751"/>
              </a:tblGrid>
              <a:tr h="272043">
                <a:tc rowSpan="2">
                  <a:txBody>
                    <a:bodyPr/>
                    <a:lstStyle/>
                    <a:p>
                      <a:pPr algn="ctr" fontAlgn="ctr"/>
                      <a:endParaRPr lang="es-ES_tradnl" sz="5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A</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B</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C</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K</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F</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G</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H</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N</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I</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J</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D</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E</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L</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M</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Ñ</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O</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P</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Q</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b"/>
                      <a:r>
                        <a:rPr lang="es-ES_tradnl" sz="1700" u="none" strike="noStrike" dirty="0">
                          <a:effectLst/>
                        </a:rPr>
                        <a:t>R</a:t>
                      </a:r>
                      <a:endParaRPr lang="es-ES_tradnl" sz="1700" b="0" i="0" u="none" strike="noStrike" dirty="0">
                        <a:solidFill>
                          <a:srgbClr val="000000"/>
                        </a:solidFill>
                        <a:effectLst/>
                        <a:latin typeface="ArialMT" charset="0"/>
                      </a:endParaRPr>
                    </a:p>
                  </a:txBody>
                  <a:tcPr marL="4999" marR="4999" marT="4999" marB="0" anchor="b"/>
                </a:tc>
                <a:tc>
                  <a:txBody>
                    <a:bodyPr/>
                    <a:lstStyle/>
                    <a:p>
                      <a:pPr algn="ctr" fontAlgn="b"/>
                      <a:endParaRPr lang="es-ES_tradnl" sz="500" b="0" i="0" u="none" strike="noStrike">
                        <a:solidFill>
                          <a:srgbClr val="000000"/>
                        </a:solidFill>
                        <a:effectLst/>
                        <a:latin typeface="ArialMT" charset="0"/>
                      </a:endParaRPr>
                    </a:p>
                  </a:txBody>
                  <a:tcPr marL="4999" marR="4999" marT="4999" marB="0" anchor="b"/>
                </a:tc>
              </a:tr>
              <a:tr h="507537">
                <a:tc vMerge="1">
                  <a:txBody>
                    <a:bodyPr/>
                    <a:lstStyle/>
                    <a:p>
                      <a:endParaRPr lang="es-ES_tradnl"/>
                    </a:p>
                  </a:txBody>
                  <a:tcPr/>
                </a:tc>
                <a:tc gridSpan="3">
                  <a:txBody>
                    <a:bodyPr/>
                    <a:lstStyle/>
                    <a:p>
                      <a:pPr algn="ctr" fontAlgn="ctr"/>
                      <a:r>
                        <a:rPr lang="es-ES_tradnl" sz="1600" u="none" strike="noStrike" dirty="0">
                          <a:effectLst/>
                        </a:rPr>
                        <a:t>Datos de la Institución</a:t>
                      </a:r>
                      <a:endParaRPr lang="es-ES_tradnl" sz="1600" b="0" i="0" u="none" strike="noStrike" dirty="0">
                        <a:solidFill>
                          <a:srgbClr val="000000"/>
                        </a:solidFill>
                        <a:effectLst/>
                        <a:latin typeface="Arial" charset="0"/>
                      </a:endParaRPr>
                    </a:p>
                  </a:txBody>
                  <a:tcPr marL="4999" marR="4999" marT="4999" marB="0" anchor="ctr"/>
                </a:tc>
                <a:tc hMerge="1">
                  <a:txBody>
                    <a:bodyPr/>
                    <a:lstStyle/>
                    <a:p>
                      <a:endParaRPr lang="es-ES_tradnl"/>
                    </a:p>
                  </a:txBody>
                  <a:tcPr/>
                </a:tc>
                <a:tc hMerge="1">
                  <a:txBody>
                    <a:bodyPr/>
                    <a:lstStyle/>
                    <a:p>
                      <a:endParaRPr lang="es-ES_tradnl"/>
                    </a:p>
                  </a:txBody>
                  <a:tcPr/>
                </a:tc>
                <a:tc gridSpan="7">
                  <a:txBody>
                    <a:bodyPr/>
                    <a:lstStyle/>
                    <a:p>
                      <a:pPr algn="ctr" fontAlgn="ctr"/>
                      <a:r>
                        <a:rPr lang="es-ES_tradnl" sz="1600" u="none" strike="noStrike" dirty="0">
                          <a:effectLst/>
                        </a:rPr>
                        <a:t>Disponibilidad digital de la información</a:t>
                      </a:r>
                      <a:endParaRPr lang="es-ES_tradnl" sz="1600" b="0" i="0" u="none" strike="noStrike" dirty="0">
                        <a:solidFill>
                          <a:srgbClr val="000000"/>
                        </a:solidFill>
                        <a:effectLst/>
                        <a:latin typeface="Arial" charset="0"/>
                      </a:endParaRPr>
                    </a:p>
                  </a:txBody>
                  <a:tcPr marL="4999" marR="4999" marT="4999" marB="0" anchor="ctr"/>
                </a:tc>
                <a:tc hMerge="1">
                  <a:txBody>
                    <a:bodyPr/>
                    <a:lstStyle/>
                    <a:p>
                      <a:endParaRPr lang="es-ES_tradnl"/>
                    </a:p>
                  </a:txBody>
                  <a:tcPr/>
                </a:tc>
                <a:tc hMerge="1">
                  <a:txBody>
                    <a:bodyPr/>
                    <a:lstStyle/>
                    <a:p>
                      <a:endParaRPr lang="es-ES_tradnl"/>
                    </a:p>
                  </a:txBody>
                  <a:tcPr/>
                </a:tc>
                <a:tc hMerge="1">
                  <a:txBody>
                    <a:bodyPr/>
                    <a:lstStyle/>
                    <a:p>
                      <a:endParaRPr lang="es-ES_tradnl"/>
                    </a:p>
                  </a:txBody>
                  <a:tcPr/>
                </a:tc>
                <a:tc hMerge="1">
                  <a:txBody>
                    <a:bodyPr/>
                    <a:lstStyle/>
                    <a:p>
                      <a:endParaRPr lang="es-ES_tradnl"/>
                    </a:p>
                  </a:txBody>
                  <a:tcPr/>
                </a:tc>
                <a:tc hMerge="1">
                  <a:txBody>
                    <a:bodyPr/>
                    <a:lstStyle/>
                    <a:p>
                      <a:endParaRPr lang="es-ES_tradnl"/>
                    </a:p>
                  </a:txBody>
                  <a:tcPr/>
                </a:tc>
                <a:tc hMerge="1">
                  <a:txBody>
                    <a:bodyPr/>
                    <a:lstStyle/>
                    <a:p>
                      <a:endParaRPr lang="es-ES_tradnl"/>
                    </a:p>
                  </a:txBody>
                  <a:tcPr/>
                </a:tc>
                <a:tc gridSpan="2">
                  <a:txBody>
                    <a:bodyPr/>
                    <a:lstStyle/>
                    <a:p>
                      <a:pPr algn="ctr" fontAlgn="ctr"/>
                      <a:r>
                        <a:rPr lang="es-ES_tradnl" sz="1600" u="none" strike="noStrike" dirty="0">
                          <a:effectLst/>
                        </a:rPr>
                        <a:t>Marco Normativo</a:t>
                      </a:r>
                      <a:endParaRPr lang="es-ES_tradnl" sz="1600" b="0" i="0" u="none" strike="noStrike" dirty="0">
                        <a:solidFill>
                          <a:srgbClr val="000000"/>
                        </a:solidFill>
                        <a:effectLst/>
                        <a:latin typeface="Arial" charset="0"/>
                      </a:endParaRPr>
                    </a:p>
                  </a:txBody>
                  <a:tcPr marL="4999" marR="4999" marT="4999" marB="0" anchor="ctr"/>
                </a:tc>
                <a:tc hMerge="1">
                  <a:txBody>
                    <a:bodyPr/>
                    <a:lstStyle/>
                    <a:p>
                      <a:endParaRPr lang="es-ES_tradnl"/>
                    </a:p>
                  </a:txBody>
                  <a:tcPr/>
                </a:tc>
                <a:tc gridSpan="4">
                  <a:txBody>
                    <a:bodyPr/>
                    <a:lstStyle/>
                    <a:p>
                      <a:pPr algn="ctr" fontAlgn="ctr"/>
                      <a:r>
                        <a:rPr lang="es-ES_tradnl" sz="1600" u="none" strike="noStrike" dirty="0">
                          <a:effectLst/>
                        </a:rPr>
                        <a:t>Difusión de la información</a:t>
                      </a:r>
                      <a:endParaRPr lang="es-ES_tradnl" sz="1600" b="0" i="0" u="none" strike="noStrike" dirty="0">
                        <a:solidFill>
                          <a:srgbClr val="000000"/>
                        </a:solidFill>
                        <a:effectLst/>
                        <a:latin typeface="Arial" charset="0"/>
                      </a:endParaRPr>
                    </a:p>
                  </a:txBody>
                  <a:tcPr marL="4999" marR="4999" marT="4999" marB="0" anchor="ctr"/>
                </a:tc>
                <a:tc hMerge="1">
                  <a:txBody>
                    <a:bodyPr/>
                    <a:lstStyle/>
                    <a:p>
                      <a:endParaRPr lang="es-ES_tradnl"/>
                    </a:p>
                  </a:txBody>
                  <a:tcPr/>
                </a:tc>
                <a:tc hMerge="1">
                  <a:txBody>
                    <a:bodyPr/>
                    <a:lstStyle/>
                    <a:p>
                      <a:endParaRPr lang="es-ES_tradnl"/>
                    </a:p>
                  </a:txBody>
                  <a:tcPr/>
                </a:tc>
                <a:tc hMerge="1">
                  <a:txBody>
                    <a:bodyPr/>
                    <a:lstStyle/>
                    <a:p>
                      <a:endParaRPr lang="es-ES_tradnl"/>
                    </a:p>
                  </a:txBody>
                  <a:tcPr/>
                </a:tc>
                <a:tc gridSpan="3">
                  <a:txBody>
                    <a:bodyPr/>
                    <a:lstStyle/>
                    <a:p>
                      <a:pPr algn="ctr" fontAlgn="ctr"/>
                      <a:r>
                        <a:rPr lang="es-ES_tradnl" sz="1600" u="none" strike="noStrike" dirty="0">
                          <a:effectLst/>
                        </a:rPr>
                        <a:t>Tecnologías de Información</a:t>
                      </a:r>
                      <a:endParaRPr lang="es-ES_tradnl" sz="1600" b="0" i="0" u="none" strike="noStrike" dirty="0">
                        <a:solidFill>
                          <a:srgbClr val="000000"/>
                        </a:solidFill>
                        <a:effectLst/>
                        <a:latin typeface="Arial" charset="0"/>
                      </a:endParaRPr>
                    </a:p>
                  </a:txBody>
                  <a:tcPr marL="4999" marR="4999" marT="4999" marB="0" anchor="ctr"/>
                </a:tc>
                <a:tc hMerge="1">
                  <a:txBody>
                    <a:bodyPr/>
                    <a:lstStyle/>
                    <a:p>
                      <a:endParaRPr lang="es-ES_tradnl"/>
                    </a:p>
                  </a:txBody>
                  <a:tcPr/>
                </a:tc>
                <a:tc hMerge="1">
                  <a:txBody>
                    <a:bodyPr/>
                    <a:lstStyle/>
                    <a:p>
                      <a:endParaRPr lang="es-ES_tradnl"/>
                    </a:p>
                  </a:txBody>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ES_tradnl" sz="1700" u="none" strike="noStrike" dirty="0" smtClean="0">
                          <a:effectLst/>
                        </a:rPr>
                        <a:t>Cal</a:t>
                      </a:r>
                      <a:endParaRPr lang="es-ES_tradnl" sz="1700" b="0" i="0" u="none" strike="noStrike" dirty="0" smtClean="0">
                        <a:solidFill>
                          <a:srgbClr val="000000"/>
                        </a:solidFill>
                        <a:effectLst/>
                        <a:latin typeface="ArialMT" charset="0"/>
                      </a:endParaRPr>
                    </a:p>
                  </a:txBody>
                  <a:tcPr marL="4999" marR="4999" marT="4999" marB="0" anchor="ctr"/>
                </a:tc>
              </a:tr>
              <a:tr h="868886">
                <a:tc>
                  <a:txBody>
                    <a:bodyPr/>
                    <a:lstStyle/>
                    <a:p>
                      <a:pPr algn="ctr" fontAlgn="ctr"/>
                      <a:r>
                        <a:rPr lang="es-ES_tradnl" sz="1700" u="none" strike="noStrike" dirty="0">
                          <a:effectLst/>
                        </a:rPr>
                        <a:t>1</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endParaRPr lang="es-ES_tradnl" sz="500" b="0" i="0" u="none" strike="noStrike" dirty="0">
                        <a:solidFill>
                          <a:srgbClr val="222222"/>
                        </a:solidFill>
                        <a:effectLst/>
                        <a:latin typeface="Arial" charset="0"/>
                      </a:endParaRPr>
                    </a:p>
                  </a:txBody>
                  <a:tcPr marL="4999" marR="4999" marT="4999" marB="0" anchor="ctr"/>
                </a:tc>
                <a:tc>
                  <a:txBody>
                    <a:bodyPr/>
                    <a:lstStyle/>
                    <a:p>
                      <a:pPr algn="ctr" fontAlgn="ctr"/>
                      <a:endParaRPr lang="es-ES_tradnl" sz="500" b="0" i="0" u="none" strike="noStrike" dirty="0">
                        <a:solidFill>
                          <a:srgbClr val="1A1A1A"/>
                        </a:solidFill>
                        <a:effectLst/>
                        <a:latin typeface="Arial" charset="0"/>
                      </a:endParaRPr>
                    </a:p>
                  </a:txBody>
                  <a:tcPr marL="4999" marR="4999" marT="4999" marB="0" anchor="ctr"/>
                </a:tc>
                <a:tc>
                  <a:txBody>
                    <a:bodyPr/>
                    <a:lstStyle/>
                    <a:p>
                      <a:pPr algn="ctr" fontAlgn="ctr"/>
                      <a:r>
                        <a:rPr lang="es-ES_tradnl" sz="1700" u="none" strike="noStrike" dirty="0" smtClean="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25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1</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25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75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0</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0</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0.5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1</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54</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49</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0</a:t>
                      </a:r>
                      <a:endParaRPr lang="es-ES_tradnl" sz="1700" b="0" i="0" u="none" strike="noStrike">
                        <a:solidFill>
                          <a:srgbClr val="000000"/>
                        </a:solidFill>
                        <a:effectLst/>
                        <a:latin typeface="ArialMT"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46</a:t>
                      </a:r>
                      <a:endParaRPr lang="es-ES_tradnl" sz="1700" b="1" i="0" u="none" strike="noStrike" dirty="0">
                        <a:solidFill>
                          <a:srgbClr val="000000"/>
                        </a:solidFill>
                        <a:effectLst/>
                        <a:latin typeface="ArialMT" charset="0"/>
                      </a:endParaRPr>
                    </a:p>
                  </a:txBody>
                  <a:tcPr marL="4999" marR="4999" marT="4999" marB="0" anchor="ctr"/>
                </a:tc>
              </a:tr>
              <a:tr h="677571">
                <a:tc>
                  <a:txBody>
                    <a:bodyPr/>
                    <a:lstStyle/>
                    <a:p>
                      <a:pPr algn="ctr" fontAlgn="ctr"/>
                      <a:r>
                        <a:rPr lang="es-ES_tradnl" sz="1700" u="none" strike="noStrike" dirty="0">
                          <a:effectLst/>
                        </a:rPr>
                        <a:t>1a</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endParaRPr lang="es-ES_tradnl" sz="500" b="0" i="0" u="none" strike="noStrike" dirty="0">
                        <a:solidFill>
                          <a:srgbClr val="222222"/>
                        </a:solidFill>
                        <a:effectLst/>
                        <a:latin typeface="Arial" charset="0"/>
                      </a:endParaRPr>
                    </a:p>
                  </a:txBody>
                  <a:tcPr marL="4999" marR="4999" marT="4999" marB="0" anchor="ctr"/>
                </a:tc>
                <a:tc>
                  <a:txBody>
                    <a:bodyPr/>
                    <a:lstStyle/>
                    <a:p>
                      <a:pPr algn="ctr" fontAlgn="ctr"/>
                      <a:endParaRPr lang="es-ES_tradnl" sz="5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75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1</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75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75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0</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75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0</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0</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0</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75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75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0</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62</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19</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MT"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46</a:t>
                      </a:r>
                      <a:endParaRPr lang="es-ES_tradnl" sz="1700" b="1" i="0" u="none" strike="noStrike" dirty="0">
                        <a:solidFill>
                          <a:srgbClr val="000000"/>
                        </a:solidFill>
                        <a:effectLst/>
                        <a:latin typeface="ArialMT" charset="0"/>
                      </a:endParaRPr>
                    </a:p>
                  </a:txBody>
                  <a:tcPr marL="4999" marR="4999" marT="4999" marB="0" anchor="ctr"/>
                </a:tc>
              </a:tr>
              <a:tr h="677571">
                <a:tc>
                  <a:txBody>
                    <a:bodyPr/>
                    <a:lstStyle/>
                    <a:p>
                      <a:pPr algn="ctr" fontAlgn="ctr"/>
                      <a:r>
                        <a:rPr lang="es-ES_tradnl" sz="1700" u="none" strike="noStrike" dirty="0">
                          <a:effectLst/>
                        </a:rPr>
                        <a:t>2</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endParaRPr lang="es-ES_tradnl" sz="500" b="0" i="0" u="none" strike="noStrike" dirty="0">
                        <a:solidFill>
                          <a:srgbClr val="222222"/>
                        </a:solidFill>
                        <a:effectLst/>
                        <a:latin typeface="Arial" charset="0"/>
                      </a:endParaRPr>
                    </a:p>
                  </a:txBody>
                  <a:tcPr marL="4999" marR="4999" marT="4999" marB="0" anchor="ctr"/>
                </a:tc>
                <a:tc>
                  <a:txBody>
                    <a:bodyPr/>
                    <a:lstStyle/>
                    <a:p>
                      <a:pPr algn="ctr" fontAlgn="ctr"/>
                      <a:endParaRPr lang="es-ES_tradnl" sz="5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1</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75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75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0</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1</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0</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1</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75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75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0</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0</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1</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6</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84</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0</a:t>
                      </a:r>
                      <a:endParaRPr lang="es-ES_tradnl" sz="1700" b="0" i="0" u="none" strike="noStrike" dirty="0">
                        <a:solidFill>
                          <a:srgbClr val="000000"/>
                        </a:solidFill>
                        <a:effectLst/>
                        <a:latin typeface="ArialMT"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56</a:t>
                      </a:r>
                      <a:endParaRPr lang="es-ES_tradnl" sz="1700" b="1" i="0" u="none" strike="noStrike" dirty="0">
                        <a:solidFill>
                          <a:srgbClr val="000000"/>
                        </a:solidFill>
                        <a:effectLst/>
                        <a:latin typeface="ArialMT" charset="0"/>
                      </a:endParaRPr>
                    </a:p>
                  </a:txBody>
                  <a:tcPr marL="4999" marR="4999" marT="4999" marB="0" anchor="ctr"/>
                </a:tc>
              </a:tr>
              <a:tr h="677571">
                <a:tc>
                  <a:txBody>
                    <a:bodyPr/>
                    <a:lstStyle/>
                    <a:p>
                      <a:pPr algn="ctr" fontAlgn="ctr"/>
                      <a:r>
                        <a:rPr lang="es-ES_tradnl" sz="1700" u="none" strike="noStrike" dirty="0">
                          <a:effectLst/>
                        </a:rPr>
                        <a:t>3</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endParaRPr lang="es-ES_tradnl" sz="500" b="0" i="0" u="none" strike="noStrike" dirty="0">
                        <a:solidFill>
                          <a:srgbClr val="222222"/>
                        </a:solidFill>
                        <a:effectLst/>
                        <a:latin typeface="Arial" charset="0"/>
                      </a:endParaRPr>
                    </a:p>
                  </a:txBody>
                  <a:tcPr marL="4999" marR="4999" marT="4999" marB="0" anchor="ctr"/>
                </a:tc>
                <a:tc>
                  <a:txBody>
                    <a:bodyPr/>
                    <a:lstStyle/>
                    <a:p>
                      <a:pPr algn="ctr" fontAlgn="ctr"/>
                      <a:endParaRPr lang="es-ES_tradnl" sz="5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1</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25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25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1</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0</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1</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75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75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75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64</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37</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1</a:t>
                      </a:r>
                      <a:endParaRPr lang="es-ES_tradnl" sz="1700" b="0" i="0" u="none" strike="noStrike" dirty="0">
                        <a:solidFill>
                          <a:srgbClr val="000000"/>
                        </a:solidFill>
                        <a:effectLst/>
                        <a:latin typeface="ArialMT"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60</a:t>
                      </a:r>
                      <a:endParaRPr lang="es-ES_tradnl" sz="1700" b="1" i="0" u="none" strike="noStrike" dirty="0">
                        <a:solidFill>
                          <a:srgbClr val="000000"/>
                        </a:solidFill>
                        <a:effectLst/>
                        <a:latin typeface="ArialMT" charset="0"/>
                      </a:endParaRPr>
                    </a:p>
                  </a:txBody>
                  <a:tcPr marL="4999" marR="4999" marT="4999" marB="0" anchor="ctr"/>
                </a:tc>
              </a:tr>
              <a:tr h="677571">
                <a:tc>
                  <a:txBody>
                    <a:bodyPr/>
                    <a:lstStyle/>
                    <a:p>
                      <a:pPr algn="ctr" fontAlgn="ctr"/>
                      <a:r>
                        <a:rPr lang="es-ES_tradnl" sz="1700" u="none" strike="noStrike" dirty="0">
                          <a:effectLst/>
                        </a:rPr>
                        <a:t>4</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endParaRPr lang="es-ES_tradnl" sz="500" b="0" i="0" u="none" strike="noStrike" dirty="0">
                        <a:solidFill>
                          <a:srgbClr val="000000"/>
                        </a:solidFill>
                        <a:effectLst/>
                        <a:latin typeface="Arial" charset="0"/>
                      </a:endParaRPr>
                    </a:p>
                  </a:txBody>
                  <a:tcPr marL="4999" marR="4999" marT="4999" marB="0" anchor="ctr"/>
                </a:tc>
                <a:tc>
                  <a:txBody>
                    <a:bodyPr/>
                    <a:lstStyle/>
                    <a:p>
                      <a:pPr algn="ctr" fontAlgn="ctr"/>
                      <a:endParaRPr lang="es-ES_tradnl" sz="5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1</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25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75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0</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0</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75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75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0</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0</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48</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98</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47</a:t>
                      </a:r>
                      <a:endParaRPr lang="es-ES_tradnl" sz="1700" b="1" i="0" u="none" strike="noStrike" dirty="0">
                        <a:solidFill>
                          <a:srgbClr val="000000"/>
                        </a:solidFill>
                        <a:effectLst/>
                        <a:latin typeface="ArialMT" charset="0"/>
                      </a:endParaRPr>
                    </a:p>
                  </a:txBody>
                  <a:tcPr marL="4999" marR="4999" marT="4999" marB="0" anchor="ctr"/>
                </a:tc>
              </a:tr>
              <a:tr h="677571">
                <a:tc>
                  <a:txBody>
                    <a:bodyPr/>
                    <a:lstStyle/>
                    <a:p>
                      <a:pPr algn="ctr" fontAlgn="ct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endParaRPr lang="es-ES_tradnl" sz="500" b="0" i="0" u="none" strike="noStrike" dirty="0">
                        <a:solidFill>
                          <a:srgbClr val="000000"/>
                        </a:solidFill>
                        <a:effectLst/>
                        <a:latin typeface="Arial" charset="0"/>
                      </a:endParaRPr>
                    </a:p>
                  </a:txBody>
                  <a:tcPr marL="4999" marR="4999" marT="4999" marB="0" anchor="ctr"/>
                </a:tc>
                <a:tc>
                  <a:txBody>
                    <a:bodyPr/>
                    <a:lstStyle/>
                    <a:p>
                      <a:pPr algn="ctr" fontAlgn="ctr"/>
                      <a:endParaRPr lang="es-ES_tradnl" sz="5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1</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25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1</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25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75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0</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a:effectLst/>
                        </a:rPr>
                        <a:t>1</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1</a:t>
                      </a:r>
                      <a:endParaRPr lang="es-ES_tradnl" sz="1700" b="0" i="0" u="none" strike="noStrike" dirty="0">
                        <a:solidFill>
                          <a:srgbClr val="222222"/>
                        </a:solidFill>
                        <a:effectLst/>
                        <a:latin typeface="Arial" charset="0"/>
                      </a:endParaRPr>
                    </a:p>
                  </a:txBody>
                  <a:tcPr marL="4999" marR="4999" marT="4999" marB="0" anchor="ctr"/>
                </a:tc>
                <a:tc>
                  <a:txBody>
                    <a:bodyPr/>
                    <a:lstStyle/>
                    <a:p>
                      <a:pPr algn="ctr" fontAlgn="ctr"/>
                      <a:r>
                        <a:rPr lang="es-ES_tradnl" sz="1700" u="none" strike="noStrike">
                          <a:effectLst/>
                        </a:rPr>
                        <a:t>1</a:t>
                      </a:r>
                      <a:endParaRPr lang="es-ES_tradnl" sz="1700" b="0" i="0" u="none" strike="noStrike">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75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.68</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83</a:t>
                      </a:r>
                      <a:endParaRPr lang="es-ES_tradnl" sz="1700" b="0" i="0" u="none" strike="noStrike" dirty="0">
                        <a:solidFill>
                          <a:srgbClr val="000000"/>
                        </a:solidFill>
                        <a:effectLst/>
                        <a:latin typeface="Arial" charset="0"/>
                      </a:endParaRPr>
                    </a:p>
                  </a:txBody>
                  <a:tcPr marL="4999" marR="4999" marT="4999" marB="0" anchor="ctr"/>
                </a:tc>
                <a:tc>
                  <a:txBody>
                    <a:bodyPr/>
                    <a:lstStyle/>
                    <a:p>
                      <a:pPr algn="ctr" fontAlgn="ctr"/>
                      <a:r>
                        <a:rPr lang="es-ES_tradnl" sz="1700" u="none" strike="noStrike" dirty="0">
                          <a:effectLst/>
                        </a:rPr>
                        <a:t>0</a:t>
                      </a:r>
                      <a:endParaRPr lang="es-ES_tradnl" sz="1700" b="0" i="0" u="none" strike="noStrike" dirty="0">
                        <a:solidFill>
                          <a:srgbClr val="000000"/>
                        </a:solidFill>
                        <a:effectLst/>
                        <a:latin typeface="ArialMT"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62</a:t>
                      </a:r>
                      <a:endParaRPr lang="es-ES_tradnl" sz="1700" b="1" i="0" u="none" strike="noStrike" dirty="0">
                        <a:solidFill>
                          <a:srgbClr val="000000"/>
                        </a:solidFill>
                        <a:effectLst/>
                        <a:latin typeface="ArialMT" charset="0"/>
                      </a:endParaRPr>
                    </a:p>
                  </a:txBody>
                  <a:tcPr marL="4999" marR="4999" marT="4999" marB="0" anchor="ctr"/>
                </a:tc>
              </a:tr>
              <a:tr h="476137">
                <a:tc gridSpan="3">
                  <a:txBody>
                    <a:bodyPr/>
                    <a:lstStyle/>
                    <a:p>
                      <a:pPr algn="r" fontAlgn="b"/>
                      <a:r>
                        <a:rPr lang="es-ES_tradnl" sz="1500" u="none" strike="noStrike" dirty="0">
                          <a:effectLst/>
                        </a:rPr>
                        <a:t>Promedios de cada variable</a:t>
                      </a:r>
                      <a:r>
                        <a:rPr lang="es-ES_tradnl" sz="500" u="none" strike="noStrike" dirty="0">
                          <a:effectLst/>
                        </a:rPr>
                        <a:t>:</a:t>
                      </a:r>
                      <a:endParaRPr lang="es-ES_tradnl" sz="500" b="0" i="0" u="none" strike="noStrike" dirty="0">
                        <a:solidFill>
                          <a:srgbClr val="000000"/>
                        </a:solidFill>
                        <a:effectLst/>
                        <a:latin typeface="ArialMT" charset="0"/>
                      </a:endParaRPr>
                    </a:p>
                  </a:txBody>
                  <a:tcPr marL="4999" marR="4999" marT="4999" marB="0" anchor="ctr"/>
                </a:tc>
                <a:tc hMerge="1">
                  <a:txBody>
                    <a:bodyPr/>
                    <a:lstStyle/>
                    <a:p>
                      <a:pPr algn="r" fontAlgn="b"/>
                      <a:endParaRPr lang="es-ES_tradnl" sz="500" b="0" i="0" u="none" strike="noStrike" dirty="0">
                        <a:solidFill>
                          <a:srgbClr val="000000"/>
                        </a:solidFill>
                        <a:effectLst/>
                        <a:latin typeface="ArialMT" charset="0"/>
                      </a:endParaRPr>
                    </a:p>
                  </a:txBody>
                  <a:tcPr marL="4999" marR="4999" marT="4999" marB="0" anchor="b"/>
                </a:tc>
                <a:tc hMerge="1">
                  <a:txBody>
                    <a:bodyPr/>
                    <a:lstStyle/>
                    <a:p>
                      <a:endParaRPr lang="es-ES_tradnl"/>
                    </a:p>
                  </a:txBody>
                  <a:tcPr/>
                </a:tc>
                <a:tc>
                  <a:txBody>
                    <a:bodyPr/>
                    <a:lstStyle/>
                    <a:p>
                      <a:pPr algn="ctr" fontAlgn="b"/>
                      <a:r>
                        <a:rPr lang="es-ES_tradnl" sz="1700" u="none" strike="noStrike" dirty="0" smtClean="0">
                          <a:effectLst/>
                        </a:rPr>
                        <a:t>.</a:t>
                      </a:r>
                      <a:r>
                        <a:rPr lang="es-ES_tradnl" sz="1700" u="none" strike="noStrike" dirty="0">
                          <a:effectLst/>
                        </a:rPr>
                        <a:t>54</a:t>
                      </a:r>
                      <a:endParaRPr lang="es-ES_tradnl" sz="1700" b="1" i="0" u="none" strike="noStrike" dirty="0">
                        <a:solidFill>
                          <a:srgbClr val="000000"/>
                        </a:solidFill>
                        <a:effectLst/>
                        <a:latin typeface="ArialMT" charset="0"/>
                      </a:endParaRPr>
                    </a:p>
                  </a:txBody>
                  <a:tcPr marL="4999" marR="4999" marT="4999" marB="0" anchor="ctr"/>
                </a:tc>
                <a:tc>
                  <a:txBody>
                    <a:bodyPr/>
                    <a:lstStyle/>
                    <a:p>
                      <a:pPr algn="ctr" fontAlgn="b"/>
                      <a:r>
                        <a:rPr lang="es-ES_tradnl" sz="1700" u="none" strike="noStrike" dirty="0" smtClean="0">
                          <a:effectLst/>
                        </a:rPr>
                        <a:t>.</a:t>
                      </a:r>
                      <a:r>
                        <a:rPr lang="es-ES_tradnl" sz="1700" u="none" strike="noStrike" dirty="0">
                          <a:effectLst/>
                        </a:rPr>
                        <a:t>92</a:t>
                      </a:r>
                      <a:endParaRPr lang="es-ES_tradnl" sz="1700" b="1" i="0" u="none" strike="noStrike" dirty="0">
                        <a:solidFill>
                          <a:srgbClr val="000000"/>
                        </a:solidFill>
                        <a:effectLst/>
                        <a:latin typeface="ArialMT" charset="0"/>
                      </a:endParaRPr>
                    </a:p>
                  </a:txBody>
                  <a:tcPr marL="4999" marR="4999" marT="4999" marB="0" anchor="ctr"/>
                </a:tc>
                <a:tc>
                  <a:txBody>
                    <a:bodyPr/>
                    <a:lstStyle/>
                    <a:p>
                      <a:pPr algn="ctr" fontAlgn="b"/>
                      <a:r>
                        <a:rPr lang="es-ES_tradnl" sz="1700" u="none" strike="noStrike" dirty="0" smtClean="0">
                          <a:effectLst/>
                        </a:rPr>
                        <a:t>.</a:t>
                      </a:r>
                      <a:r>
                        <a:rPr lang="es-ES_tradnl" sz="1700" u="none" strike="noStrike" dirty="0">
                          <a:effectLst/>
                        </a:rPr>
                        <a:t>38</a:t>
                      </a:r>
                      <a:endParaRPr lang="es-ES_tradnl" sz="1700" b="1" i="0" u="none" strike="noStrike" dirty="0">
                        <a:solidFill>
                          <a:srgbClr val="000000"/>
                        </a:solidFill>
                        <a:effectLst/>
                        <a:latin typeface="ArialMT" charset="0"/>
                      </a:endParaRPr>
                    </a:p>
                  </a:txBody>
                  <a:tcPr marL="4999" marR="4999" marT="4999" marB="0" anchor="ctr"/>
                </a:tc>
                <a:tc>
                  <a:txBody>
                    <a:bodyPr/>
                    <a:lstStyle/>
                    <a:p>
                      <a:pPr algn="ctr" fontAlgn="b"/>
                      <a:r>
                        <a:rPr lang="es-ES_tradnl" sz="1700" u="none" strike="noStrike" dirty="0" smtClean="0">
                          <a:effectLst/>
                        </a:rPr>
                        <a:t>.</a:t>
                      </a:r>
                      <a:r>
                        <a:rPr lang="es-ES_tradnl" sz="1700" u="none" strike="noStrike" dirty="0">
                          <a:effectLst/>
                        </a:rPr>
                        <a:t>71</a:t>
                      </a:r>
                      <a:endParaRPr lang="es-ES_tradnl" sz="1700" b="1" i="0" u="none" strike="noStrike" dirty="0">
                        <a:solidFill>
                          <a:srgbClr val="000000"/>
                        </a:solidFill>
                        <a:effectLst/>
                        <a:latin typeface="ArialMT" charset="0"/>
                      </a:endParaRPr>
                    </a:p>
                  </a:txBody>
                  <a:tcPr marL="4999" marR="4999" marT="4999" marB="0" anchor="ctr"/>
                </a:tc>
                <a:tc>
                  <a:txBody>
                    <a:bodyPr/>
                    <a:lstStyle/>
                    <a:p>
                      <a:pPr algn="ctr" fontAlgn="b"/>
                      <a:r>
                        <a:rPr lang="es-ES_tradnl" sz="1700" u="none" strike="noStrike" dirty="0" smtClean="0">
                          <a:effectLst/>
                        </a:rPr>
                        <a:t>.</a:t>
                      </a:r>
                      <a:r>
                        <a:rPr lang="es-ES_tradnl" sz="1700" u="none" strike="noStrike" dirty="0">
                          <a:effectLst/>
                        </a:rPr>
                        <a:t>50</a:t>
                      </a:r>
                      <a:endParaRPr lang="es-ES_tradnl" sz="1700" b="1" i="0" u="none" strike="noStrike" dirty="0">
                        <a:solidFill>
                          <a:srgbClr val="000000"/>
                        </a:solidFill>
                        <a:effectLst/>
                        <a:latin typeface="ArialMT" charset="0"/>
                      </a:endParaRPr>
                    </a:p>
                  </a:txBody>
                  <a:tcPr marL="4999" marR="4999" marT="4999" marB="0" anchor="ctr"/>
                </a:tc>
                <a:tc>
                  <a:txBody>
                    <a:bodyPr/>
                    <a:lstStyle/>
                    <a:p>
                      <a:pPr algn="ctr" fontAlgn="b"/>
                      <a:r>
                        <a:rPr lang="es-ES_tradnl" sz="1700" u="none" strike="noStrike" dirty="0" smtClean="0">
                          <a:effectLst/>
                        </a:rPr>
                        <a:t>.</a:t>
                      </a:r>
                      <a:r>
                        <a:rPr lang="es-ES_tradnl" sz="1700" u="none" strike="noStrike" dirty="0">
                          <a:effectLst/>
                        </a:rPr>
                        <a:t>33</a:t>
                      </a:r>
                      <a:endParaRPr lang="es-ES_tradnl" sz="1700" b="1" i="0" u="none" strike="noStrike" dirty="0">
                        <a:solidFill>
                          <a:srgbClr val="000000"/>
                        </a:solidFill>
                        <a:effectLst/>
                        <a:latin typeface="ArialMT" charset="0"/>
                      </a:endParaRPr>
                    </a:p>
                  </a:txBody>
                  <a:tcPr marL="4999" marR="4999" marT="4999" marB="0" anchor="ctr"/>
                </a:tc>
                <a:tc>
                  <a:txBody>
                    <a:bodyPr/>
                    <a:lstStyle/>
                    <a:p>
                      <a:pPr algn="ctr" fontAlgn="b"/>
                      <a:r>
                        <a:rPr lang="es-ES_tradnl" sz="1700" u="none" strike="noStrike" dirty="0" smtClean="0">
                          <a:effectLst/>
                        </a:rPr>
                        <a:t>.</a:t>
                      </a:r>
                      <a:r>
                        <a:rPr lang="es-ES_tradnl" sz="1700" u="none" strike="noStrike" dirty="0">
                          <a:effectLst/>
                        </a:rPr>
                        <a:t>71</a:t>
                      </a:r>
                      <a:endParaRPr lang="es-ES_tradnl" sz="1700" b="1" i="0" u="none" strike="noStrike" dirty="0">
                        <a:solidFill>
                          <a:srgbClr val="000000"/>
                        </a:solidFill>
                        <a:effectLst/>
                        <a:latin typeface="ArialMT" charset="0"/>
                      </a:endParaRPr>
                    </a:p>
                  </a:txBody>
                  <a:tcPr marL="4999" marR="4999" marT="4999" marB="0" anchor="ctr"/>
                </a:tc>
                <a:tc>
                  <a:txBody>
                    <a:bodyPr/>
                    <a:lstStyle/>
                    <a:p>
                      <a:pPr algn="ctr" fontAlgn="b"/>
                      <a:r>
                        <a:rPr lang="es-ES_tradnl" sz="1700" u="none" strike="noStrike" dirty="0">
                          <a:effectLst/>
                        </a:rPr>
                        <a:t>0</a:t>
                      </a:r>
                      <a:endParaRPr lang="es-ES_tradnl" sz="1700" b="1" i="0" u="none" strike="noStrike" dirty="0">
                        <a:solidFill>
                          <a:srgbClr val="000000"/>
                        </a:solidFill>
                        <a:effectLst/>
                        <a:latin typeface="ArialMT" charset="0"/>
                      </a:endParaRPr>
                    </a:p>
                  </a:txBody>
                  <a:tcPr marL="4999" marR="4999" marT="4999" marB="0" anchor="ctr"/>
                </a:tc>
                <a:tc>
                  <a:txBody>
                    <a:bodyPr/>
                    <a:lstStyle/>
                    <a:p>
                      <a:pPr algn="ctr" fontAlgn="b"/>
                      <a:r>
                        <a:rPr lang="es-ES_tradnl" sz="1700" u="none" strike="noStrike" dirty="0" smtClean="0">
                          <a:effectLst/>
                        </a:rPr>
                        <a:t>.</a:t>
                      </a:r>
                      <a:r>
                        <a:rPr lang="es-ES_tradnl" sz="1700" u="none" strike="noStrike" dirty="0">
                          <a:effectLst/>
                        </a:rPr>
                        <a:t>58</a:t>
                      </a:r>
                      <a:endParaRPr lang="es-ES_tradnl" sz="1700" b="1" i="0" u="none" strike="noStrike" dirty="0">
                        <a:solidFill>
                          <a:srgbClr val="000000"/>
                        </a:solidFill>
                        <a:effectLst/>
                        <a:latin typeface="ArialMT" charset="0"/>
                      </a:endParaRPr>
                    </a:p>
                  </a:txBody>
                  <a:tcPr marL="4999" marR="4999" marT="4999" marB="0" anchor="ctr"/>
                </a:tc>
                <a:tc>
                  <a:txBody>
                    <a:bodyPr/>
                    <a:lstStyle/>
                    <a:p>
                      <a:pPr algn="ctr" fontAlgn="b"/>
                      <a:r>
                        <a:rPr lang="es-ES_tradnl" sz="1700" u="none" strike="noStrike" dirty="0" smtClean="0">
                          <a:effectLst/>
                        </a:rPr>
                        <a:t>.</a:t>
                      </a:r>
                      <a:r>
                        <a:rPr lang="es-ES_tradnl" sz="1700" u="none" strike="noStrike" dirty="0">
                          <a:effectLst/>
                        </a:rPr>
                        <a:t>58</a:t>
                      </a:r>
                      <a:endParaRPr lang="es-ES_tradnl" sz="1700" b="1" i="0" u="none" strike="noStrike" dirty="0">
                        <a:solidFill>
                          <a:srgbClr val="000000"/>
                        </a:solidFill>
                        <a:effectLst/>
                        <a:latin typeface="ArialMT" charset="0"/>
                      </a:endParaRPr>
                    </a:p>
                  </a:txBody>
                  <a:tcPr marL="4999" marR="4999" marT="4999" marB="0" anchor="ctr"/>
                </a:tc>
                <a:tc>
                  <a:txBody>
                    <a:bodyPr/>
                    <a:lstStyle/>
                    <a:p>
                      <a:pPr algn="ctr" fontAlgn="b"/>
                      <a:r>
                        <a:rPr lang="es-ES_tradnl" sz="1700" u="none" strike="noStrike" dirty="0" smtClean="0">
                          <a:effectLst/>
                        </a:rPr>
                        <a:t>.</a:t>
                      </a:r>
                      <a:r>
                        <a:rPr lang="es-ES_tradnl" sz="1700" u="none" strike="noStrike" dirty="0">
                          <a:effectLst/>
                        </a:rPr>
                        <a:t>83</a:t>
                      </a:r>
                      <a:endParaRPr lang="es-ES_tradnl" sz="1700" b="1" i="0" u="none" strike="noStrike" dirty="0">
                        <a:solidFill>
                          <a:srgbClr val="000000"/>
                        </a:solidFill>
                        <a:effectLst/>
                        <a:latin typeface="ArialMT" charset="0"/>
                      </a:endParaRPr>
                    </a:p>
                  </a:txBody>
                  <a:tcPr marL="4999" marR="4999" marT="4999" marB="0" anchor="ctr"/>
                </a:tc>
                <a:tc>
                  <a:txBody>
                    <a:bodyPr/>
                    <a:lstStyle/>
                    <a:p>
                      <a:pPr algn="ctr" fontAlgn="b"/>
                      <a:r>
                        <a:rPr lang="es-ES_tradnl" sz="1700" u="none" strike="noStrike" dirty="0" smtClean="0">
                          <a:effectLst/>
                        </a:rPr>
                        <a:t>.</a:t>
                      </a:r>
                      <a:r>
                        <a:rPr lang="es-ES_tradnl" sz="1700" u="none" strike="noStrike" dirty="0">
                          <a:effectLst/>
                        </a:rPr>
                        <a:t>58</a:t>
                      </a:r>
                      <a:endParaRPr lang="es-ES_tradnl" sz="1700" b="1" i="0" u="none" strike="noStrike" dirty="0">
                        <a:solidFill>
                          <a:srgbClr val="000000"/>
                        </a:solidFill>
                        <a:effectLst/>
                        <a:latin typeface="ArialMT" charset="0"/>
                      </a:endParaRPr>
                    </a:p>
                  </a:txBody>
                  <a:tcPr marL="4999" marR="4999" marT="4999" marB="0" anchor="ctr"/>
                </a:tc>
                <a:tc>
                  <a:txBody>
                    <a:bodyPr/>
                    <a:lstStyle/>
                    <a:p>
                      <a:pPr algn="ctr" fontAlgn="b"/>
                      <a:r>
                        <a:rPr lang="es-ES_tradnl" sz="1700" u="none" strike="noStrike" dirty="0" smtClean="0">
                          <a:effectLst/>
                        </a:rPr>
                        <a:t>.</a:t>
                      </a:r>
                      <a:r>
                        <a:rPr lang="es-ES_tradnl" sz="1700" u="none" strike="noStrike" dirty="0">
                          <a:effectLst/>
                        </a:rPr>
                        <a:t>25</a:t>
                      </a:r>
                      <a:endParaRPr lang="es-ES_tradnl" sz="1700" b="1" i="0" u="none" strike="noStrike" dirty="0">
                        <a:solidFill>
                          <a:srgbClr val="000000"/>
                        </a:solidFill>
                        <a:effectLst/>
                        <a:latin typeface="ArialMT" charset="0"/>
                      </a:endParaRPr>
                    </a:p>
                  </a:txBody>
                  <a:tcPr marL="4999" marR="4999" marT="4999" marB="0" anchor="ctr"/>
                </a:tc>
                <a:tc>
                  <a:txBody>
                    <a:bodyPr/>
                    <a:lstStyle/>
                    <a:p>
                      <a:pPr algn="ctr" fontAlgn="b"/>
                      <a:r>
                        <a:rPr lang="es-ES_tradnl" sz="1700" u="none" strike="noStrike" dirty="0" smtClean="0">
                          <a:effectLst/>
                        </a:rPr>
                        <a:t>.</a:t>
                      </a:r>
                      <a:r>
                        <a:rPr lang="es-ES_tradnl" sz="1700" u="none" strike="noStrike" dirty="0">
                          <a:effectLst/>
                        </a:rPr>
                        <a:t>5</a:t>
                      </a:r>
                      <a:endParaRPr lang="es-ES_tradnl" sz="1700" b="1" i="0" u="none" strike="noStrike" dirty="0">
                        <a:solidFill>
                          <a:srgbClr val="000000"/>
                        </a:solidFill>
                        <a:effectLst/>
                        <a:latin typeface="ArialMT" charset="0"/>
                      </a:endParaRPr>
                    </a:p>
                  </a:txBody>
                  <a:tcPr marL="4999" marR="4999" marT="4999" marB="0" anchor="ctr"/>
                </a:tc>
                <a:tc>
                  <a:txBody>
                    <a:bodyPr/>
                    <a:lstStyle/>
                    <a:p>
                      <a:pPr algn="ctr" fontAlgn="b"/>
                      <a:r>
                        <a:rPr lang="es-ES_tradnl" sz="1700" u="none" strike="noStrike" dirty="0" smtClean="0">
                          <a:effectLst/>
                        </a:rPr>
                        <a:t>.</a:t>
                      </a:r>
                      <a:r>
                        <a:rPr lang="es-ES_tradnl" sz="1700" u="none" strike="noStrike" dirty="0">
                          <a:effectLst/>
                        </a:rPr>
                        <a:t>59</a:t>
                      </a:r>
                      <a:endParaRPr lang="es-ES_tradnl" sz="1700" b="1" i="0" u="none" strike="noStrike" dirty="0">
                        <a:solidFill>
                          <a:srgbClr val="000000"/>
                        </a:solidFill>
                        <a:effectLst/>
                        <a:latin typeface="ArialMT" charset="0"/>
                      </a:endParaRPr>
                    </a:p>
                  </a:txBody>
                  <a:tcPr marL="4999" marR="4999" marT="4999" marB="0" anchor="ctr"/>
                </a:tc>
                <a:tc>
                  <a:txBody>
                    <a:bodyPr/>
                    <a:lstStyle/>
                    <a:p>
                      <a:pPr algn="ctr" fontAlgn="b"/>
                      <a:r>
                        <a:rPr lang="es-ES_tradnl" sz="1700" u="none" strike="noStrike" dirty="0" smtClean="0">
                          <a:effectLst/>
                        </a:rPr>
                        <a:t>.</a:t>
                      </a:r>
                      <a:r>
                        <a:rPr lang="es-ES_tradnl" sz="1700" u="none" strike="noStrike" dirty="0">
                          <a:effectLst/>
                        </a:rPr>
                        <a:t>62</a:t>
                      </a:r>
                      <a:endParaRPr lang="es-ES_tradnl" sz="1700" b="1" i="0" u="none" strike="noStrike" dirty="0">
                        <a:solidFill>
                          <a:srgbClr val="000000"/>
                        </a:solidFill>
                        <a:effectLst/>
                        <a:latin typeface="ArialMT" charset="0"/>
                      </a:endParaRPr>
                    </a:p>
                  </a:txBody>
                  <a:tcPr marL="4999" marR="4999" marT="4999" marB="0" anchor="ctr"/>
                </a:tc>
                <a:tc>
                  <a:txBody>
                    <a:bodyPr/>
                    <a:lstStyle/>
                    <a:p>
                      <a:pPr algn="ctr" fontAlgn="b"/>
                      <a:r>
                        <a:rPr lang="es-ES_tradnl" sz="1700" u="none" strike="noStrike" dirty="0" smtClean="0">
                          <a:effectLst/>
                        </a:rPr>
                        <a:t>.</a:t>
                      </a:r>
                      <a:r>
                        <a:rPr lang="es-ES_tradnl" sz="1700" u="none" strike="noStrike" dirty="0">
                          <a:effectLst/>
                        </a:rPr>
                        <a:t>33</a:t>
                      </a:r>
                      <a:endParaRPr lang="es-ES_tradnl" sz="1700" b="1" i="0" u="none" strike="noStrike" dirty="0">
                        <a:solidFill>
                          <a:srgbClr val="000000"/>
                        </a:solidFill>
                        <a:effectLst/>
                        <a:latin typeface="ArialMT" charset="0"/>
                      </a:endParaRPr>
                    </a:p>
                  </a:txBody>
                  <a:tcPr marL="4999" marR="4999" marT="4999" marB="0" anchor="ctr"/>
                </a:tc>
                <a:tc>
                  <a:txBody>
                    <a:bodyPr/>
                    <a:lstStyle/>
                    <a:p>
                      <a:pPr algn="ctr" fontAlgn="ctr"/>
                      <a:r>
                        <a:rPr lang="es-ES_tradnl" sz="1700" u="none" strike="noStrike" dirty="0" smtClean="0">
                          <a:effectLst/>
                        </a:rPr>
                        <a:t>.</a:t>
                      </a:r>
                      <a:r>
                        <a:rPr lang="es-ES_tradnl" sz="1700" u="none" strike="noStrike" dirty="0">
                          <a:effectLst/>
                        </a:rPr>
                        <a:t>53</a:t>
                      </a:r>
                      <a:endParaRPr lang="es-ES_tradnl" sz="1700" b="1" i="0" u="none" strike="noStrike" dirty="0">
                        <a:solidFill>
                          <a:srgbClr val="000000"/>
                        </a:solidFill>
                        <a:effectLst/>
                        <a:latin typeface="ArialMT" charset="0"/>
                      </a:endParaRPr>
                    </a:p>
                  </a:txBody>
                  <a:tcPr marL="4999" marR="4999" marT="4999" marB="0" anchor="ctr"/>
                </a:tc>
              </a:tr>
            </a:tbl>
          </a:graphicData>
        </a:graphic>
      </p:graphicFrame>
      <p:pic>
        <p:nvPicPr>
          <p:cNvPr id="5" name="Imagen 4"/>
          <p:cNvPicPr/>
          <p:nvPr/>
        </p:nvPicPr>
        <p:blipFill>
          <a:blip r:embed="rId4"/>
          <a:stretch>
            <a:fillRect/>
          </a:stretch>
        </p:blipFill>
        <p:spPr>
          <a:xfrm>
            <a:off x="582369" y="1760597"/>
            <a:ext cx="1002591" cy="433964"/>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369" y="2631668"/>
            <a:ext cx="992165" cy="337956"/>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369" y="3198513"/>
            <a:ext cx="992165" cy="633552"/>
          </a:xfrm>
          <a:prstGeom prst="rect">
            <a:avLst/>
          </a:prstGeom>
        </p:spPr>
      </p:pic>
      <p:pic>
        <p:nvPicPr>
          <p:cNvPr id="8" name="Imagen 7"/>
          <p:cNvPicPr>
            <a:picLocks noChangeAspect="1"/>
          </p:cNvPicPr>
          <p:nvPr/>
        </p:nvPicPr>
        <p:blipFill rotWithShape="1">
          <a:blip r:embed="rId7">
            <a:extLst>
              <a:ext uri="{28A0092B-C50C-407E-A947-70E740481C1C}">
                <a14:useLocalDpi xmlns:a14="http://schemas.microsoft.com/office/drawing/2010/main" val="0"/>
              </a:ext>
            </a:extLst>
          </a:blip>
          <a:srcRect t="8754" r="55050"/>
          <a:stretch/>
        </p:blipFill>
        <p:spPr>
          <a:xfrm>
            <a:off x="682182" y="3884280"/>
            <a:ext cx="892351" cy="521181"/>
          </a:xfrm>
          <a:prstGeom prst="rect">
            <a:avLst/>
          </a:prstGeom>
        </p:spPr>
      </p:pic>
      <p:pic>
        <p:nvPicPr>
          <p:cNvPr id="9" name="Imagen 8"/>
          <p:cNvPicPr/>
          <p:nvPr/>
        </p:nvPicPr>
        <p:blipFill>
          <a:blip r:embed="rId8"/>
          <a:stretch>
            <a:fillRect/>
          </a:stretch>
        </p:blipFill>
        <p:spPr>
          <a:xfrm>
            <a:off x="505811" y="4632960"/>
            <a:ext cx="1079149" cy="335560"/>
          </a:xfrm>
          <a:prstGeom prst="rect">
            <a:avLst/>
          </a:prstGeom>
        </p:spPr>
      </p:pic>
      <p:pic>
        <p:nvPicPr>
          <p:cNvPr id="10" name="Imagen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2369" y="5281647"/>
            <a:ext cx="1002591" cy="332381"/>
          </a:xfrm>
          <a:prstGeom prst="rect">
            <a:avLst/>
          </a:prstGeom>
        </p:spPr>
      </p:pic>
    </p:spTree>
    <p:extLst>
      <p:ext uri="{BB962C8B-B14F-4D97-AF65-F5344CB8AC3E}">
        <p14:creationId xmlns:p14="http://schemas.microsoft.com/office/powerpoint/2010/main" val="13441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Comparación EUM Y EUA</a:t>
            </a:r>
            <a:endParaRPr lang="es-ES_tradnl"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graphicFrame>
        <p:nvGraphicFramePr>
          <p:cNvPr id="4" name="Tabla 3"/>
          <p:cNvGraphicFramePr>
            <a:graphicFrameLocks noGrp="1"/>
          </p:cNvGraphicFramePr>
          <p:nvPr>
            <p:extLst>
              <p:ext uri="{D42A27DB-BD31-4B8C-83A1-F6EECF244321}">
                <p14:modId xmlns:p14="http://schemas.microsoft.com/office/powerpoint/2010/main" val="449698279"/>
              </p:ext>
            </p:extLst>
          </p:nvPr>
        </p:nvGraphicFramePr>
        <p:xfrm>
          <a:off x="287338" y="2519084"/>
          <a:ext cx="8569326" cy="2442210"/>
        </p:xfrm>
        <a:graphic>
          <a:graphicData uri="http://schemas.openxmlformats.org/drawingml/2006/table">
            <a:tbl>
              <a:tblPr firstRow="1" bandRow="1">
                <a:tableStyleId>{5C22544A-7EE6-4342-B048-85BDC9FD1C3A}</a:tableStyleId>
              </a:tblPr>
              <a:tblGrid>
                <a:gridCol w="1189350"/>
                <a:gridCol w="1233876"/>
                <a:gridCol w="1630479"/>
                <a:gridCol w="1269130"/>
                <a:gridCol w="1313196"/>
                <a:gridCol w="1313196"/>
                <a:gridCol w="620099"/>
              </a:tblGrid>
              <a:tr h="914398">
                <a:tc>
                  <a:txBody>
                    <a:bodyPr/>
                    <a:lstStyle/>
                    <a:p>
                      <a:pPr algn="ctr"/>
                      <a:r>
                        <a:rPr lang="es-ES_tradnl" b="0" dirty="0" smtClean="0"/>
                        <a:t>País</a:t>
                      </a:r>
                      <a:endParaRPr lang="es-ES_tradnl" b="0" dirty="0"/>
                    </a:p>
                  </a:txBody>
                  <a:tcPr anchor="ctr"/>
                </a:tc>
                <a:tc>
                  <a:txBody>
                    <a:bodyPr/>
                    <a:lstStyle/>
                    <a:p>
                      <a:pPr algn="ctr"/>
                      <a:r>
                        <a:rPr lang="es-ES_tradnl" b="0" dirty="0" smtClean="0"/>
                        <a:t>Datos</a:t>
                      </a:r>
                      <a:r>
                        <a:rPr lang="es-ES_tradnl" b="0" baseline="0" dirty="0" smtClean="0"/>
                        <a:t> de contacto</a:t>
                      </a:r>
                      <a:endParaRPr lang="es-ES_tradnl" b="0" dirty="0"/>
                    </a:p>
                  </a:txBody>
                  <a:tcPr anchor="ctr"/>
                </a:tc>
                <a:tc>
                  <a:txBody>
                    <a:bodyPr/>
                    <a:lstStyle/>
                    <a:p>
                      <a:pPr algn="ctr"/>
                      <a:r>
                        <a:rPr lang="es-ES_tradnl" b="0" dirty="0" smtClean="0"/>
                        <a:t>Disponibilidad</a:t>
                      </a:r>
                      <a:r>
                        <a:rPr lang="es-ES_tradnl" b="0" baseline="0" dirty="0" smtClean="0"/>
                        <a:t> digital de la información</a:t>
                      </a:r>
                      <a:endParaRPr lang="es-ES_tradnl" b="0" dirty="0"/>
                    </a:p>
                  </a:txBody>
                  <a:tcPr/>
                </a:tc>
                <a:tc>
                  <a:txBody>
                    <a:bodyPr/>
                    <a:lstStyle/>
                    <a:p>
                      <a:pPr algn="ctr"/>
                      <a:r>
                        <a:rPr lang="es-ES_tradnl" b="0" dirty="0" smtClean="0"/>
                        <a:t>Difusión del Marco Normativo</a:t>
                      </a:r>
                      <a:endParaRPr lang="es-ES_tradnl" b="0" dirty="0"/>
                    </a:p>
                  </a:txBody>
                  <a:tcPr/>
                </a:tc>
                <a:tc>
                  <a:txBody>
                    <a:bodyPr/>
                    <a:lstStyle/>
                    <a:p>
                      <a:pPr algn="ctr"/>
                      <a:r>
                        <a:rPr lang="es-ES_tradnl" b="0" dirty="0" smtClean="0"/>
                        <a:t>Difusión de la</a:t>
                      </a:r>
                      <a:r>
                        <a:rPr lang="es-ES_tradnl" b="0" baseline="0" dirty="0" smtClean="0"/>
                        <a:t> información</a:t>
                      </a:r>
                      <a:endParaRPr lang="es-ES_tradnl" b="0" dirty="0"/>
                    </a:p>
                  </a:txBody>
                  <a:tcPr/>
                </a:tc>
                <a:tc>
                  <a:txBody>
                    <a:bodyPr/>
                    <a:lstStyle/>
                    <a:p>
                      <a:pPr algn="ctr"/>
                      <a:r>
                        <a:rPr lang="es-ES_tradnl" b="0" dirty="0" smtClean="0"/>
                        <a:t>Tecnología de la información</a:t>
                      </a:r>
                      <a:endParaRPr lang="es-ES_tradnl" b="0" dirty="0"/>
                    </a:p>
                  </a:txBody>
                  <a:tcPr/>
                </a:tc>
                <a:tc>
                  <a:txBody>
                    <a:bodyPr/>
                    <a:lstStyle/>
                    <a:p>
                      <a:pPr algn="ctr"/>
                      <a:r>
                        <a:rPr lang="es-ES_tradnl" b="0" smtClean="0"/>
                        <a:t>T</a:t>
                      </a:r>
                      <a:endParaRPr lang="es-ES_tradnl" b="0" dirty="0"/>
                    </a:p>
                  </a:txBody>
                  <a:tcPr anchor="ctr"/>
                </a:tc>
              </a:tr>
              <a:tr h="509270">
                <a:tc>
                  <a:txBody>
                    <a:bodyPr/>
                    <a:lstStyle/>
                    <a:p>
                      <a:pPr algn="ctr"/>
                      <a:r>
                        <a:rPr lang="es-ES_tradnl" sz="2000" dirty="0" smtClean="0">
                          <a:latin typeface="Helvetica Neue" charset="0"/>
                          <a:ea typeface="Helvetica Neue" charset="0"/>
                          <a:cs typeface="Helvetica Neue" charset="0"/>
                        </a:rPr>
                        <a:t>EUM</a:t>
                      </a:r>
                      <a:endParaRPr lang="es-ES_tradnl" sz="2000" dirty="0">
                        <a:latin typeface="Helvetica Neue" charset="0"/>
                        <a:ea typeface="Helvetica Neue" charset="0"/>
                        <a:cs typeface="Helvetica Neue" charset="0"/>
                      </a:endParaRPr>
                    </a:p>
                  </a:txBody>
                  <a:tcPr anchor="ctr"/>
                </a:tc>
                <a:tc>
                  <a:txBody>
                    <a:bodyPr/>
                    <a:lstStyle/>
                    <a:p>
                      <a:pPr algn="ctr" fontAlgn="b"/>
                      <a:r>
                        <a:rPr lang="es-ES_tradnl" sz="2000" b="0" i="0" u="none" strike="noStrike" dirty="0" smtClean="0">
                          <a:solidFill>
                            <a:srgbClr val="000000"/>
                          </a:solidFill>
                          <a:effectLst/>
                          <a:latin typeface="Helvetica Neue" charset="0"/>
                          <a:ea typeface="Helvetica Neue" charset="0"/>
                          <a:cs typeface="Helvetica Neue" charset="0"/>
                        </a:rPr>
                        <a:t>.</a:t>
                      </a:r>
                      <a:r>
                        <a:rPr lang="es-ES_tradnl" sz="2000" b="0" i="0" u="none" strike="noStrike" dirty="0">
                          <a:solidFill>
                            <a:srgbClr val="000000"/>
                          </a:solidFill>
                          <a:effectLst/>
                          <a:latin typeface="Helvetica Neue" charset="0"/>
                          <a:ea typeface="Helvetica Neue" charset="0"/>
                          <a:cs typeface="Helvetica Neue" charset="0"/>
                        </a:rPr>
                        <a:t>54</a:t>
                      </a:r>
                    </a:p>
                  </a:txBody>
                  <a:tcPr marL="12700" marR="12700" marT="12700" marB="0" anchor="ctr"/>
                </a:tc>
                <a:tc>
                  <a:txBody>
                    <a:bodyPr/>
                    <a:lstStyle/>
                    <a:p>
                      <a:pPr algn="ctr" fontAlgn="b"/>
                      <a:r>
                        <a:rPr lang="es-ES_tradnl" sz="2000" b="0" i="0" u="none" strike="noStrike" dirty="0" smtClean="0">
                          <a:solidFill>
                            <a:srgbClr val="000000"/>
                          </a:solidFill>
                          <a:effectLst/>
                          <a:latin typeface="Helvetica Neue" charset="0"/>
                          <a:ea typeface="Helvetica Neue" charset="0"/>
                          <a:cs typeface="Helvetica Neue" charset="0"/>
                        </a:rPr>
                        <a:t>.</a:t>
                      </a:r>
                      <a:r>
                        <a:rPr lang="es-ES_tradnl" sz="2000" b="0" i="0" u="none" strike="noStrike" dirty="0">
                          <a:solidFill>
                            <a:srgbClr val="000000"/>
                          </a:solidFill>
                          <a:effectLst/>
                          <a:latin typeface="Helvetica Neue" charset="0"/>
                          <a:ea typeface="Helvetica Neue" charset="0"/>
                          <a:cs typeface="Helvetica Neue" charset="0"/>
                        </a:rPr>
                        <a:t>51</a:t>
                      </a:r>
                    </a:p>
                  </a:txBody>
                  <a:tcPr marL="12700" marR="12700" marT="12700" marB="0" anchor="ctr"/>
                </a:tc>
                <a:tc>
                  <a:txBody>
                    <a:bodyPr/>
                    <a:lstStyle/>
                    <a:p>
                      <a:pPr algn="ctr" fontAlgn="b"/>
                      <a:r>
                        <a:rPr lang="es-ES_tradnl" sz="2000" b="0" i="0" u="none" strike="noStrike" dirty="0" smtClean="0">
                          <a:solidFill>
                            <a:srgbClr val="000000"/>
                          </a:solidFill>
                          <a:effectLst/>
                          <a:latin typeface="Helvetica Neue" charset="0"/>
                          <a:ea typeface="Helvetica Neue" charset="0"/>
                          <a:cs typeface="Helvetica Neue" charset="0"/>
                        </a:rPr>
                        <a:t>.</a:t>
                      </a:r>
                      <a:r>
                        <a:rPr lang="es-ES_tradnl" sz="2000" b="0" i="0" u="none" strike="noStrike" dirty="0">
                          <a:solidFill>
                            <a:srgbClr val="000000"/>
                          </a:solidFill>
                          <a:effectLst/>
                          <a:latin typeface="Helvetica Neue" charset="0"/>
                          <a:ea typeface="Helvetica Neue" charset="0"/>
                          <a:cs typeface="Helvetica Neue" charset="0"/>
                        </a:rPr>
                        <a:t>58</a:t>
                      </a:r>
                    </a:p>
                  </a:txBody>
                  <a:tcPr marL="12700" marR="12700" marT="12700" marB="0" anchor="ctr"/>
                </a:tc>
                <a:tc>
                  <a:txBody>
                    <a:bodyPr/>
                    <a:lstStyle/>
                    <a:p>
                      <a:pPr algn="ctr" fontAlgn="b"/>
                      <a:r>
                        <a:rPr lang="es-ES_tradnl" sz="2000" b="0" i="0" u="none" strike="noStrike" dirty="0" smtClean="0">
                          <a:solidFill>
                            <a:srgbClr val="000000"/>
                          </a:solidFill>
                          <a:effectLst/>
                          <a:latin typeface="Helvetica Neue" charset="0"/>
                          <a:ea typeface="Helvetica Neue" charset="0"/>
                          <a:cs typeface="Helvetica Neue" charset="0"/>
                        </a:rPr>
                        <a:t>.</a:t>
                      </a:r>
                      <a:r>
                        <a:rPr lang="es-ES_tradnl" sz="2000" b="0" i="0" u="none" strike="noStrike" dirty="0">
                          <a:solidFill>
                            <a:srgbClr val="000000"/>
                          </a:solidFill>
                          <a:effectLst/>
                          <a:latin typeface="Helvetica Neue" charset="0"/>
                          <a:ea typeface="Helvetica Neue" charset="0"/>
                          <a:cs typeface="Helvetica Neue" charset="0"/>
                        </a:rPr>
                        <a:t>54</a:t>
                      </a:r>
                    </a:p>
                  </a:txBody>
                  <a:tcPr marL="12700" marR="12700" marT="12700" marB="0" anchor="ctr"/>
                </a:tc>
                <a:tc>
                  <a:txBody>
                    <a:bodyPr/>
                    <a:lstStyle/>
                    <a:p>
                      <a:pPr algn="ctr" fontAlgn="b"/>
                      <a:r>
                        <a:rPr lang="es-ES_tradnl" sz="2000" b="0" i="0" u="none" strike="noStrike" dirty="0" smtClean="0">
                          <a:solidFill>
                            <a:srgbClr val="000000"/>
                          </a:solidFill>
                          <a:effectLst/>
                          <a:latin typeface="Helvetica Neue" charset="0"/>
                          <a:ea typeface="Helvetica Neue" charset="0"/>
                          <a:cs typeface="Helvetica Neue" charset="0"/>
                        </a:rPr>
                        <a:t>.</a:t>
                      </a:r>
                      <a:r>
                        <a:rPr lang="es-ES_tradnl" sz="2000" b="0" i="0" u="none" strike="noStrike" dirty="0">
                          <a:solidFill>
                            <a:srgbClr val="000000"/>
                          </a:solidFill>
                          <a:effectLst/>
                          <a:latin typeface="Helvetica Neue" charset="0"/>
                          <a:ea typeface="Helvetica Neue" charset="0"/>
                          <a:cs typeface="Helvetica Neue" charset="0"/>
                        </a:rPr>
                        <a:t>51</a:t>
                      </a:r>
                    </a:p>
                  </a:txBody>
                  <a:tcPr marL="12700" marR="12700" marT="127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2000" dirty="0" smtClean="0">
                          <a:latin typeface="Helvetica Neue" charset="0"/>
                          <a:ea typeface="Helvetica Neue" charset="0"/>
                          <a:cs typeface="Helvetica Neue" charset="0"/>
                        </a:rPr>
                        <a:t>.53</a:t>
                      </a:r>
                    </a:p>
                  </a:txBody>
                  <a:tcPr anchor="ctr"/>
                </a:tc>
              </a:tr>
              <a:tr h="509270">
                <a:tc>
                  <a:txBody>
                    <a:bodyPr/>
                    <a:lstStyle/>
                    <a:p>
                      <a:pPr algn="ctr"/>
                      <a:r>
                        <a:rPr lang="es-ES_tradnl" sz="2000" dirty="0" smtClean="0">
                          <a:latin typeface="Helvetica Neue" charset="0"/>
                          <a:ea typeface="Helvetica Neue" charset="0"/>
                          <a:cs typeface="Helvetica Neue" charset="0"/>
                        </a:rPr>
                        <a:t>EUA</a:t>
                      </a:r>
                      <a:endParaRPr lang="es-ES_tradnl" sz="2000" dirty="0">
                        <a:latin typeface="Helvetica Neue" charset="0"/>
                        <a:ea typeface="Helvetica Neue" charset="0"/>
                        <a:cs typeface="Helvetica Neue" charset="0"/>
                      </a:endParaRPr>
                    </a:p>
                  </a:txBody>
                  <a:tcPr anchor="ctr"/>
                </a:tc>
                <a:tc>
                  <a:txBody>
                    <a:bodyPr/>
                    <a:lstStyle/>
                    <a:p>
                      <a:pPr algn="ctr" fontAlgn="b"/>
                      <a:r>
                        <a:rPr lang="es-ES_tradnl" sz="2000" b="0" i="0" u="none" strike="noStrike" dirty="0" smtClean="0">
                          <a:solidFill>
                            <a:srgbClr val="000000"/>
                          </a:solidFill>
                          <a:effectLst/>
                          <a:latin typeface="Helvetica Neue" charset="0"/>
                          <a:ea typeface="Helvetica Neue" charset="0"/>
                          <a:cs typeface="Helvetica Neue" charset="0"/>
                        </a:rPr>
                        <a:t>1</a:t>
                      </a:r>
                      <a:endParaRPr lang="es-ES_tradnl" sz="2000" b="0" i="0" u="none" strike="noStrike" dirty="0">
                        <a:solidFill>
                          <a:srgbClr val="000000"/>
                        </a:solidFill>
                        <a:effectLst/>
                        <a:latin typeface="Helvetica Neue" charset="0"/>
                        <a:ea typeface="Helvetica Neue" charset="0"/>
                        <a:cs typeface="Helvetica Neue" charset="0"/>
                      </a:endParaRPr>
                    </a:p>
                  </a:txBody>
                  <a:tcPr marL="12700" marR="12700" marT="12700" marB="0" anchor="ctr"/>
                </a:tc>
                <a:tc>
                  <a:txBody>
                    <a:bodyPr/>
                    <a:lstStyle/>
                    <a:p>
                      <a:pPr algn="ctr" fontAlgn="b"/>
                      <a:r>
                        <a:rPr lang="es-ES_tradnl" sz="2000" b="0" i="0" u="none" strike="noStrike" dirty="0" smtClean="0">
                          <a:solidFill>
                            <a:srgbClr val="000000"/>
                          </a:solidFill>
                          <a:effectLst/>
                          <a:latin typeface="Helvetica Neue" charset="0"/>
                          <a:ea typeface="Helvetica Neue" charset="0"/>
                          <a:cs typeface="Helvetica Neue" charset="0"/>
                        </a:rPr>
                        <a:t>.</a:t>
                      </a:r>
                      <a:r>
                        <a:rPr lang="es-ES_tradnl" sz="2000" b="0" i="0" u="none" strike="noStrike" dirty="0">
                          <a:solidFill>
                            <a:srgbClr val="000000"/>
                          </a:solidFill>
                          <a:effectLst/>
                          <a:latin typeface="Helvetica Neue" charset="0"/>
                          <a:ea typeface="Helvetica Neue" charset="0"/>
                          <a:cs typeface="Helvetica Neue" charset="0"/>
                        </a:rPr>
                        <a:t>72</a:t>
                      </a:r>
                    </a:p>
                  </a:txBody>
                  <a:tcPr marL="12700" marR="12700" marT="12700" marB="0" anchor="ctr"/>
                </a:tc>
                <a:tc>
                  <a:txBody>
                    <a:bodyPr/>
                    <a:lstStyle/>
                    <a:p>
                      <a:pPr algn="ctr" fontAlgn="b"/>
                      <a:r>
                        <a:rPr lang="es-ES_tradnl" sz="2000" b="0" i="0" u="none" strike="noStrike" dirty="0" smtClean="0">
                          <a:solidFill>
                            <a:srgbClr val="000000"/>
                          </a:solidFill>
                          <a:effectLst/>
                          <a:latin typeface="Helvetica Neue" charset="0"/>
                          <a:ea typeface="Helvetica Neue" charset="0"/>
                          <a:cs typeface="Helvetica Neue" charset="0"/>
                        </a:rPr>
                        <a:t>.</a:t>
                      </a:r>
                      <a:r>
                        <a:rPr lang="es-ES_tradnl" sz="2000" b="0" i="0" u="none" strike="noStrike" dirty="0">
                          <a:solidFill>
                            <a:srgbClr val="000000"/>
                          </a:solidFill>
                          <a:effectLst/>
                          <a:latin typeface="Helvetica Neue" charset="0"/>
                          <a:ea typeface="Helvetica Neue" charset="0"/>
                          <a:cs typeface="Helvetica Neue" charset="0"/>
                        </a:rPr>
                        <a:t>80</a:t>
                      </a:r>
                    </a:p>
                  </a:txBody>
                  <a:tcPr marL="12700" marR="12700" marT="12700" marB="0" anchor="ctr"/>
                </a:tc>
                <a:tc>
                  <a:txBody>
                    <a:bodyPr/>
                    <a:lstStyle/>
                    <a:p>
                      <a:pPr algn="ctr" fontAlgn="b"/>
                      <a:r>
                        <a:rPr lang="es-ES_tradnl" sz="2000" b="0" i="0" u="none" strike="noStrike" dirty="0" smtClean="0">
                          <a:solidFill>
                            <a:srgbClr val="000000"/>
                          </a:solidFill>
                          <a:effectLst/>
                          <a:latin typeface="Helvetica Neue" charset="0"/>
                          <a:ea typeface="Helvetica Neue" charset="0"/>
                          <a:cs typeface="Helvetica Neue" charset="0"/>
                        </a:rPr>
                        <a:t>.</a:t>
                      </a:r>
                      <a:r>
                        <a:rPr lang="es-ES_tradnl" sz="2000" b="0" i="0" u="none" strike="noStrike" dirty="0">
                          <a:solidFill>
                            <a:srgbClr val="000000"/>
                          </a:solidFill>
                          <a:effectLst/>
                          <a:latin typeface="Helvetica Neue" charset="0"/>
                          <a:ea typeface="Helvetica Neue" charset="0"/>
                          <a:cs typeface="Helvetica Neue" charset="0"/>
                        </a:rPr>
                        <a:t>66</a:t>
                      </a:r>
                    </a:p>
                  </a:txBody>
                  <a:tcPr marL="12700" marR="12700" marT="12700" marB="0" anchor="ctr"/>
                </a:tc>
                <a:tc>
                  <a:txBody>
                    <a:bodyPr/>
                    <a:lstStyle/>
                    <a:p>
                      <a:pPr algn="ctr" fontAlgn="b"/>
                      <a:r>
                        <a:rPr lang="es-ES_tradnl" sz="2000" b="0" i="0" u="none" strike="noStrike" dirty="0" smtClean="0">
                          <a:solidFill>
                            <a:srgbClr val="000000"/>
                          </a:solidFill>
                          <a:effectLst/>
                          <a:latin typeface="Helvetica Neue" charset="0"/>
                          <a:ea typeface="Helvetica Neue" charset="0"/>
                          <a:cs typeface="Helvetica Neue" charset="0"/>
                        </a:rPr>
                        <a:t>.</a:t>
                      </a:r>
                      <a:r>
                        <a:rPr lang="es-ES_tradnl" sz="2000" b="0" i="0" u="none" strike="noStrike" dirty="0">
                          <a:solidFill>
                            <a:srgbClr val="000000"/>
                          </a:solidFill>
                          <a:effectLst/>
                          <a:latin typeface="Helvetica Neue" charset="0"/>
                          <a:ea typeface="Helvetica Neue" charset="0"/>
                          <a:cs typeface="Helvetica Neue" charset="0"/>
                        </a:rPr>
                        <a:t>53</a:t>
                      </a:r>
                    </a:p>
                  </a:txBody>
                  <a:tcPr marL="12700" marR="12700" marT="12700" marB="0" anchor="ctr"/>
                </a:tc>
                <a:tc>
                  <a:txBody>
                    <a:bodyPr/>
                    <a:lstStyle/>
                    <a:p>
                      <a:pPr algn="ctr"/>
                      <a:r>
                        <a:rPr lang="es-ES_tradnl" sz="2000" dirty="0" smtClean="0">
                          <a:latin typeface="Helvetica Neue" charset="0"/>
                          <a:ea typeface="Helvetica Neue" charset="0"/>
                          <a:cs typeface="Helvetica Neue" charset="0"/>
                        </a:rPr>
                        <a:t>.70</a:t>
                      </a:r>
                      <a:endParaRPr lang="es-ES_tradnl" sz="2000" dirty="0">
                        <a:latin typeface="Helvetica Neue" charset="0"/>
                        <a:ea typeface="Helvetica Neue" charset="0"/>
                        <a:cs typeface="Helvetica Neue" charset="0"/>
                      </a:endParaRPr>
                    </a:p>
                  </a:txBody>
                  <a:tcPr anchor="ctr"/>
                </a:tc>
              </a:tr>
              <a:tr h="509270">
                <a:tc>
                  <a:txBody>
                    <a:bodyPr/>
                    <a:lstStyle/>
                    <a:p>
                      <a:pPr algn="r" rtl="0" fontAlgn="ctr"/>
                      <a:r>
                        <a:rPr lang="es-ES_tradnl" sz="2000" b="0" i="0" u="none" strike="noStrike" dirty="0" smtClean="0">
                          <a:solidFill>
                            <a:srgbClr val="000000"/>
                          </a:solidFill>
                          <a:effectLst/>
                          <a:latin typeface="Helvetica Neue" charset="0"/>
                          <a:ea typeface="Helvetica Neue" charset="0"/>
                          <a:cs typeface="Helvetica Neue" charset="0"/>
                        </a:rPr>
                        <a:t>Brecha ∆</a:t>
                      </a:r>
                      <a:endParaRPr lang="es-ES_tradnl" sz="2000" b="0" i="0" u="none" strike="noStrike" dirty="0">
                        <a:solidFill>
                          <a:srgbClr val="000000"/>
                        </a:solidFill>
                        <a:effectLst/>
                        <a:latin typeface="Helvetica Neue" charset="0"/>
                        <a:ea typeface="Helvetica Neue" charset="0"/>
                        <a:cs typeface="Helvetica Neue" charset="0"/>
                      </a:endParaRPr>
                    </a:p>
                  </a:txBody>
                  <a:tcPr marL="12700" marR="76200" marT="12700" marB="0" anchor="ctr"/>
                </a:tc>
                <a:tc>
                  <a:txBody>
                    <a:bodyPr/>
                    <a:lstStyle/>
                    <a:p>
                      <a:pPr algn="ctr" fontAlgn="ctr"/>
                      <a:r>
                        <a:rPr lang="es-ES_tradnl" sz="2000" b="0" i="0" u="none" strike="noStrike" dirty="0" smtClean="0">
                          <a:solidFill>
                            <a:srgbClr val="000000"/>
                          </a:solidFill>
                          <a:effectLst/>
                          <a:latin typeface="Helvetica Neue" charset="0"/>
                          <a:ea typeface="Helvetica Neue" charset="0"/>
                          <a:cs typeface="Helvetica Neue" charset="0"/>
                        </a:rPr>
                        <a:t>.</a:t>
                      </a:r>
                      <a:r>
                        <a:rPr lang="es-ES_tradnl" sz="2000" b="0" i="0" u="none" strike="noStrike" dirty="0">
                          <a:solidFill>
                            <a:srgbClr val="000000"/>
                          </a:solidFill>
                          <a:effectLst/>
                          <a:latin typeface="Helvetica Neue" charset="0"/>
                          <a:ea typeface="Helvetica Neue" charset="0"/>
                          <a:cs typeface="Helvetica Neue" charset="0"/>
                        </a:rPr>
                        <a:t>46</a:t>
                      </a:r>
                    </a:p>
                  </a:txBody>
                  <a:tcPr marL="12700" marR="12700" marT="12700" marB="0" anchor="ctr"/>
                </a:tc>
                <a:tc>
                  <a:txBody>
                    <a:bodyPr/>
                    <a:lstStyle/>
                    <a:p>
                      <a:pPr algn="ctr" fontAlgn="ctr"/>
                      <a:r>
                        <a:rPr lang="es-ES_tradnl" sz="2000" b="0" i="0" u="none" strike="noStrike" dirty="0" smtClean="0">
                          <a:solidFill>
                            <a:srgbClr val="000000"/>
                          </a:solidFill>
                          <a:effectLst/>
                          <a:latin typeface="Helvetica Neue" charset="0"/>
                          <a:ea typeface="Helvetica Neue" charset="0"/>
                          <a:cs typeface="Helvetica Neue" charset="0"/>
                        </a:rPr>
                        <a:t>.</a:t>
                      </a:r>
                      <a:r>
                        <a:rPr lang="es-ES_tradnl" sz="2000" b="0" i="0" u="none" strike="noStrike" dirty="0">
                          <a:solidFill>
                            <a:srgbClr val="000000"/>
                          </a:solidFill>
                          <a:effectLst/>
                          <a:latin typeface="Helvetica Neue" charset="0"/>
                          <a:ea typeface="Helvetica Neue" charset="0"/>
                          <a:cs typeface="Helvetica Neue" charset="0"/>
                        </a:rPr>
                        <a:t>21</a:t>
                      </a:r>
                    </a:p>
                  </a:txBody>
                  <a:tcPr marL="12700" marR="12700" marT="12700" marB="0" anchor="ctr"/>
                </a:tc>
                <a:tc>
                  <a:txBody>
                    <a:bodyPr/>
                    <a:lstStyle/>
                    <a:p>
                      <a:pPr algn="ctr" fontAlgn="ctr"/>
                      <a:r>
                        <a:rPr lang="es-ES_tradnl" sz="2000" b="0" i="0" u="none" strike="noStrike" dirty="0" smtClean="0">
                          <a:solidFill>
                            <a:srgbClr val="000000"/>
                          </a:solidFill>
                          <a:effectLst/>
                          <a:latin typeface="Helvetica Neue" charset="0"/>
                          <a:ea typeface="Helvetica Neue" charset="0"/>
                          <a:cs typeface="Helvetica Neue" charset="0"/>
                        </a:rPr>
                        <a:t>.</a:t>
                      </a:r>
                      <a:r>
                        <a:rPr lang="es-ES_tradnl" sz="2000" b="0" i="0" u="none" strike="noStrike" dirty="0">
                          <a:solidFill>
                            <a:srgbClr val="000000"/>
                          </a:solidFill>
                          <a:effectLst/>
                          <a:latin typeface="Helvetica Neue" charset="0"/>
                          <a:ea typeface="Helvetica Neue" charset="0"/>
                          <a:cs typeface="Helvetica Neue" charset="0"/>
                        </a:rPr>
                        <a:t>22</a:t>
                      </a:r>
                    </a:p>
                  </a:txBody>
                  <a:tcPr marL="12700" marR="12700" marT="12700" marB="0" anchor="ctr"/>
                </a:tc>
                <a:tc>
                  <a:txBody>
                    <a:bodyPr/>
                    <a:lstStyle/>
                    <a:p>
                      <a:pPr algn="ctr" fontAlgn="ctr"/>
                      <a:r>
                        <a:rPr lang="es-ES_tradnl" sz="2000" b="0" i="0" u="none" strike="noStrike" dirty="0" smtClean="0">
                          <a:solidFill>
                            <a:srgbClr val="000000"/>
                          </a:solidFill>
                          <a:effectLst/>
                          <a:latin typeface="Helvetica Neue" charset="0"/>
                          <a:ea typeface="Helvetica Neue" charset="0"/>
                          <a:cs typeface="Helvetica Neue" charset="0"/>
                        </a:rPr>
                        <a:t>.</a:t>
                      </a:r>
                      <a:r>
                        <a:rPr lang="es-ES_tradnl" sz="2000" b="0" i="0" u="none" strike="noStrike" dirty="0">
                          <a:solidFill>
                            <a:srgbClr val="000000"/>
                          </a:solidFill>
                          <a:effectLst/>
                          <a:latin typeface="Helvetica Neue" charset="0"/>
                          <a:ea typeface="Helvetica Neue" charset="0"/>
                          <a:cs typeface="Helvetica Neue" charset="0"/>
                        </a:rPr>
                        <a:t>12</a:t>
                      </a:r>
                    </a:p>
                  </a:txBody>
                  <a:tcPr marL="12700" marR="12700" marT="12700" marB="0" anchor="ctr"/>
                </a:tc>
                <a:tc>
                  <a:txBody>
                    <a:bodyPr/>
                    <a:lstStyle/>
                    <a:p>
                      <a:pPr algn="ctr" fontAlgn="ctr"/>
                      <a:r>
                        <a:rPr lang="es-ES_tradnl" sz="2000" b="0" i="0" u="none" strike="noStrike" dirty="0" smtClean="0">
                          <a:solidFill>
                            <a:srgbClr val="000000"/>
                          </a:solidFill>
                          <a:effectLst/>
                          <a:latin typeface="Helvetica Neue" charset="0"/>
                          <a:ea typeface="Helvetica Neue" charset="0"/>
                          <a:cs typeface="Helvetica Neue" charset="0"/>
                        </a:rPr>
                        <a:t>.</a:t>
                      </a:r>
                      <a:r>
                        <a:rPr lang="es-ES_tradnl" sz="2000" b="0" i="0" u="none" strike="noStrike" dirty="0">
                          <a:solidFill>
                            <a:srgbClr val="000000"/>
                          </a:solidFill>
                          <a:effectLst/>
                          <a:latin typeface="Helvetica Neue" charset="0"/>
                          <a:ea typeface="Helvetica Neue" charset="0"/>
                          <a:cs typeface="Helvetica Neue" charset="0"/>
                        </a:rPr>
                        <a:t>02</a:t>
                      </a:r>
                    </a:p>
                  </a:txBody>
                  <a:tcPr marL="12700" marR="12700" marT="12700" marB="0" anchor="ctr"/>
                </a:tc>
                <a:tc>
                  <a:txBody>
                    <a:bodyPr/>
                    <a:lstStyle/>
                    <a:p>
                      <a:pPr algn="ctr" fontAlgn="ctr"/>
                      <a:r>
                        <a:rPr lang="es-ES_tradnl" sz="2000" b="0" i="0" u="none" strike="noStrike" dirty="0" smtClean="0">
                          <a:solidFill>
                            <a:srgbClr val="000000"/>
                          </a:solidFill>
                          <a:effectLst/>
                          <a:latin typeface="Helvetica Neue" charset="0"/>
                          <a:ea typeface="Helvetica Neue" charset="0"/>
                          <a:cs typeface="Helvetica Neue" charset="0"/>
                        </a:rPr>
                        <a:t>.</a:t>
                      </a:r>
                      <a:r>
                        <a:rPr lang="es-ES_tradnl" sz="2000" b="0" i="0" u="none" strike="noStrike" dirty="0">
                          <a:solidFill>
                            <a:srgbClr val="000000"/>
                          </a:solidFill>
                          <a:effectLst/>
                          <a:latin typeface="Helvetica Neue" charset="0"/>
                          <a:ea typeface="Helvetica Neue" charset="0"/>
                          <a:cs typeface="Helvetica Neue" charset="0"/>
                        </a:rPr>
                        <a:t>17</a:t>
                      </a:r>
                    </a:p>
                  </a:txBody>
                  <a:tcPr marL="12700" marR="12700" marT="12700" marB="0" anchor="ctr"/>
                </a:tc>
              </a:tr>
            </a:tbl>
          </a:graphicData>
        </a:graphic>
      </p:graphicFrame>
    </p:spTree>
    <p:extLst>
      <p:ext uri="{BB962C8B-B14F-4D97-AF65-F5344CB8AC3E}">
        <p14:creationId xmlns:p14="http://schemas.microsoft.com/office/powerpoint/2010/main" val="13510679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dirty="0" smtClean="0"/>
              <a:t>(3) Hallazgos:</a:t>
            </a:r>
            <a:endParaRPr lang="es-ES_tradnl" dirty="0"/>
          </a:p>
        </p:txBody>
      </p:sp>
      <p:sp>
        <p:nvSpPr>
          <p:cNvPr id="4" name="Marcador de contenido 3"/>
          <p:cNvSpPr>
            <a:spLocks noGrp="1"/>
          </p:cNvSpPr>
          <p:nvPr>
            <p:ph idx="1"/>
          </p:nvPr>
        </p:nvSpPr>
        <p:spPr>
          <a:xfrm>
            <a:off x="287339" y="1845734"/>
            <a:ext cx="8569324" cy="4391554"/>
          </a:xfrm>
        </p:spPr>
        <p:txBody>
          <a:bodyPr>
            <a:normAutofit fontScale="92500" lnSpcReduction="10000"/>
          </a:bodyPr>
          <a:lstStyle/>
          <a:p>
            <a:pPr algn="just">
              <a:lnSpc>
                <a:spcPct val="120000"/>
              </a:lnSpc>
              <a:buFont typeface="Wingdings" charset="2"/>
              <a:buChar char="ü"/>
            </a:pPr>
            <a:r>
              <a:rPr lang="es-ES_tradnl" sz="2200" dirty="0" smtClean="0">
                <a:latin typeface="Helvetica Neue" charset="0"/>
                <a:ea typeface="Helvetica Neue" charset="0"/>
                <a:cs typeface="Helvetica Neue" charset="0"/>
              </a:rPr>
              <a:t>Internet se consolidó a finales de la década de los noventa, dándole una gran ventaja competitiva a México con respecto a Estados Unidos. La brecha del indicador de tecnologías de la información es cerrada (.02), esto es debido a que las tecnologías ocupadas son similares. (Lenguaje de programación, infraestructura, etc.)</a:t>
            </a:r>
          </a:p>
          <a:p>
            <a:pPr algn="just">
              <a:lnSpc>
                <a:spcPct val="120000"/>
              </a:lnSpc>
              <a:buFont typeface="Wingdings" charset="2"/>
              <a:buChar char="ü"/>
            </a:pPr>
            <a:r>
              <a:rPr lang="es-ES_tradnl" sz="2200" dirty="0" smtClean="0">
                <a:latin typeface="Helvetica Neue" charset="0"/>
                <a:ea typeface="Helvetica Neue" charset="0"/>
                <a:cs typeface="Helvetica Neue" charset="0"/>
              </a:rPr>
              <a:t>La brecha del indicador del nivel </a:t>
            </a:r>
            <a:r>
              <a:rPr lang="es-ES_tradnl" sz="2200" dirty="0">
                <a:latin typeface="Helvetica Neue" charset="0"/>
                <a:ea typeface="Helvetica Neue" charset="0"/>
                <a:cs typeface="Helvetica Neue" charset="0"/>
              </a:rPr>
              <a:t>de detalle de los datos de </a:t>
            </a:r>
            <a:r>
              <a:rPr lang="es-ES_tradnl" sz="2200" dirty="0" smtClean="0">
                <a:latin typeface="Helvetica Neue" charset="0"/>
                <a:ea typeface="Helvetica Neue" charset="0"/>
                <a:cs typeface="Helvetica Neue" charset="0"/>
              </a:rPr>
              <a:t>contacto en en ambos países es amplia (.46), las universidades de EUA no tiene problema en publicar con detalle datos personales de los funcionarios que laboran es sus universidades, al contario de las universidades mexicanas.</a:t>
            </a:r>
            <a:endParaRPr lang="es-ES_tradnl" sz="2200" dirty="0">
              <a:latin typeface="Helvetica Neue" charset="0"/>
              <a:ea typeface="Helvetica Neue" charset="0"/>
              <a:cs typeface="Helvetica Neue" charset="0"/>
            </a:endParaRPr>
          </a:p>
          <a:p>
            <a:pPr algn="just">
              <a:lnSpc>
                <a:spcPct val="120000"/>
              </a:lnSpc>
              <a:buFont typeface="Wingdings" charset="2"/>
              <a:buChar char="ü"/>
            </a:pPr>
            <a:r>
              <a:rPr lang="es-ES_tradnl" sz="2200" dirty="0" smtClean="0">
                <a:latin typeface="Helvetica Neue" charset="0"/>
                <a:ea typeface="Helvetica Neue" charset="0"/>
                <a:cs typeface="Helvetica Neue" charset="0"/>
              </a:rPr>
              <a:t>Ninguna de las universidades de EUA analizadas considera necesario incluir un manual de usuario de sus buscadores de patentes.</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Tree>
    <p:extLst>
      <p:ext uri="{BB962C8B-B14F-4D97-AF65-F5344CB8AC3E}">
        <p14:creationId xmlns:p14="http://schemas.microsoft.com/office/powerpoint/2010/main" val="9886113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(4) Hallazgos:</a:t>
            </a:r>
          </a:p>
        </p:txBody>
      </p:sp>
      <p:sp>
        <p:nvSpPr>
          <p:cNvPr id="3" name="Marcador de contenido 2"/>
          <p:cNvSpPr>
            <a:spLocks noGrp="1"/>
          </p:cNvSpPr>
          <p:nvPr>
            <p:ph idx="1"/>
          </p:nvPr>
        </p:nvSpPr>
        <p:spPr>
          <a:xfrm>
            <a:off x="287339" y="1845734"/>
            <a:ext cx="8569324" cy="4023360"/>
          </a:xfrm>
        </p:spPr>
        <p:txBody>
          <a:bodyPr/>
          <a:lstStyle/>
          <a:p>
            <a:pPr algn="just">
              <a:lnSpc>
                <a:spcPct val="120000"/>
              </a:lnSpc>
              <a:buFont typeface="Wingdings" charset="2"/>
              <a:buChar char="ü"/>
            </a:pPr>
            <a:r>
              <a:rPr lang="es-ES_tradnl" dirty="0">
                <a:latin typeface="Helvetica Neue" charset="0"/>
                <a:ea typeface="Helvetica Neue" charset="0"/>
                <a:cs typeface="Helvetica Neue" charset="0"/>
              </a:rPr>
              <a:t>De las cinco universidades analizadas de EUA excepto </a:t>
            </a:r>
            <a:r>
              <a:rPr lang="es-ES_tradnl" dirty="0" err="1">
                <a:latin typeface="Helvetica Neue" charset="0"/>
                <a:ea typeface="Helvetica Neue" charset="0"/>
                <a:cs typeface="Helvetica Neue" charset="0"/>
              </a:rPr>
              <a:t>Caltech</a:t>
            </a:r>
            <a:r>
              <a:rPr lang="es-ES_tradnl" dirty="0">
                <a:latin typeface="Helvetica Neue" charset="0"/>
                <a:ea typeface="Helvetica Neue" charset="0"/>
                <a:cs typeface="Helvetica Neue" charset="0"/>
              </a:rPr>
              <a:t> tienen publicada una cartera de tecnologías ligadas a una patente, su enfoque está centrado en la comercialización de la tecnología mas que en la difusión del conocimiento científico de sus patentes.</a:t>
            </a:r>
          </a:p>
          <a:p>
            <a:pPr algn="just">
              <a:lnSpc>
                <a:spcPct val="120000"/>
              </a:lnSpc>
              <a:buFont typeface="Wingdings" charset="2"/>
              <a:buChar char="ü"/>
            </a:pPr>
            <a:r>
              <a:rPr lang="es-ES_tradnl" dirty="0" smtClean="0">
                <a:latin typeface="Helvetica Neue" charset="0"/>
                <a:ea typeface="Helvetica Neue" charset="0"/>
                <a:cs typeface="Helvetica Neue" charset="0"/>
              </a:rPr>
              <a:t>Ninguna </a:t>
            </a:r>
            <a:r>
              <a:rPr lang="es-ES_tradnl" dirty="0">
                <a:latin typeface="Helvetica Neue" charset="0"/>
                <a:ea typeface="Helvetica Neue" charset="0"/>
                <a:cs typeface="Helvetica Neue" charset="0"/>
              </a:rPr>
              <a:t>de las universidades de EUA analizadas considera necesario </a:t>
            </a:r>
            <a:r>
              <a:rPr lang="es-ES_tradnl" dirty="0" smtClean="0">
                <a:latin typeface="Helvetica Neue" charset="0"/>
                <a:ea typeface="Helvetica Neue" charset="0"/>
                <a:cs typeface="Helvetica Neue" charset="0"/>
              </a:rPr>
              <a:t>ofrecer un servicio de traducción a otros idiomas en la página de la OPITT.</a:t>
            </a:r>
          </a:p>
          <a:p>
            <a:pPr algn="just">
              <a:lnSpc>
                <a:spcPct val="120000"/>
              </a:lnSpc>
              <a:buFont typeface="Wingdings" charset="2"/>
              <a:buChar char="ü"/>
            </a:pPr>
            <a:r>
              <a:rPr lang="es-ES_tradnl" dirty="0" smtClean="0">
                <a:latin typeface="Helvetica Neue" charset="0"/>
                <a:ea typeface="Helvetica Neue" charset="0"/>
                <a:cs typeface="Helvetica Neue" charset="0"/>
              </a:rPr>
              <a:t>De las cinco universidades analizadas de EUA excepto la Universidad de Texas cuidaron que la sus contenidos sean compatibles con los principales navegadores web.</a:t>
            </a:r>
          </a:p>
          <a:p>
            <a:pPr algn="just">
              <a:lnSpc>
                <a:spcPct val="120000"/>
              </a:lnSpc>
              <a:buFont typeface="Wingdings" charset="2"/>
              <a:buChar char="ü"/>
            </a:pPr>
            <a:endParaRPr lang="es-ES_tradnl" dirty="0">
              <a:latin typeface="Helvetica Neue" charset="0"/>
              <a:ea typeface="Helvetica Neue" charset="0"/>
              <a:cs typeface="Helvetica Neue" charset="0"/>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Tree>
    <p:extLst>
      <p:ext uri="{BB962C8B-B14F-4D97-AF65-F5344CB8AC3E}">
        <p14:creationId xmlns:p14="http://schemas.microsoft.com/office/powerpoint/2010/main" val="687852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91431" y="1435466"/>
            <a:ext cx="8569324" cy="2339365"/>
          </a:xfrm>
        </p:spPr>
        <p:txBody>
          <a:bodyPr>
            <a:normAutofit/>
          </a:bodyPr>
          <a:lstStyle/>
          <a:p>
            <a:r>
              <a:rPr lang="es-ES_tradnl" dirty="0" smtClean="0"/>
              <a:t>V. Conclusiones, </a:t>
            </a:r>
            <a:br>
              <a:rPr lang="es-ES_tradnl" dirty="0" smtClean="0"/>
            </a:br>
            <a:r>
              <a:rPr lang="es-ES_tradnl" dirty="0" smtClean="0"/>
              <a:t>recomendaciones y </a:t>
            </a:r>
            <a:br>
              <a:rPr lang="es-ES_tradnl" dirty="0" smtClean="0"/>
            </a:br>
            <a:r>
              <a:rPr lang="es-ES_tradnl" dirty="0" smtClean="0"/>
              <a:t>trabajos futuros</a:t>
            </a:r>
            <a:endParaRPr lang="es-ES_tradnl"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Tree>
    <p:extLst>
      <p:ext uri="{BB962C8B-B14F-4D97-AF65-F5344CB8AC3E}">
        <p14:creationId xmlns:p14="http://schemas.microsoft.com/office/powerpoint/2010/main" val="60684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00099" y="936297"/>
            <a:ext cx="7543800" cy="948388"/>
          </a:xfrm>
        </p:spPr>
        <p:txBody>
          <a:bodyPr/>
          <a:lstStyle/>
          <a:p>
            <a:r>
              <a:rPr lang="es-ES_tradnl" dirty="0" smtClean="0"/>
              <a:t>Conclusiones</a:t>
            </a:r>
            <a:endParaRPr lang="es-ES_tradnl" dirty="0"/>
          </a:p>
        </p:txBody>
      </p:sp>
      <p:sp>
        <p:nvSpPr>
          <p:cNvPr id="3" name="Marcador de contenido 2"/>
          <p:cNvSpPr>
            <a:spLocks noGrp="1"/>
          </p:cNvSpPr>
          <p:nvPr>
            <p:ph idx="1"/>
          </p:nvPr>
        </p:nvSpPr>
        <p:spPr>
          <a:xfrm>
            <a:off x="287338" y="1845734"/>
            <a:ext cx="8569326" cy="4391554"/>
          </a:xfrm>
        </p:spPr>
        <p:txBody>
          <a:bodyPr>
            <a:normAutofit fontScale="92500" lnSpcReduction="10000"/>
          </a:bodyPr>
          <a:lstStyle/>
          <a:p>
            <a:pPr algn="just">
              <a:lnSpc>
                <a:spcPct val="150000"/>
              </a:lnSpc>
            </a:pPr>
            <a:r>
              <a:rPr lang="es-ES_tradnl" dirty="0">
                <a:latin typeface="Helvetica Neue" charset="0"/>
                <a:ea typeface="Helvetica Neue" charset="0"/>
                <a:cs typeface="Helvetica Neue" charset="0"/>
              </a:rPr>
              <a:t>U</a:t>
            </a:r>
            <a:r>
              <a:rPr lang="es-ES_tradnl" dirty="0" smtClean="0">
                <a:latin typeface="Helvetica Neue" charset="0"/>
                <a:ea typeface="Helvetica Neue" charset="0"/>
                <a:cs typeface="Helvetica Neue" charset="0"/>
              </a:rPr>
              <a:t>niversidades mexicanas: </a:t>
            </a:r>
          </a:p>
          <a:p>
            <a:pPr algn="just">
              <a:lnSpc>
                <a:spcPct val="150000"/>
              </a:lnSpc>
            </a:pPr>
            <a:r>
              <a:rPr lang="es-ES_tradnl" dirty="0" smtClean="0">
                <a:latin typeface="Helvetica Neue" charset="0"/>
                <a:ea typeface="Helvetica Neue" charset="0"/>
                <a:cs typeface="Helvetica Neue" charset="0"/>
              </a:rPr>
              <a:t>-</a:t>
            </a:r>
            <a:r>
              <a:rPr lang="es-ES_tradnl" dirty="0">
                <a:latin typeface="Helvetica Neue" charset="0"/>
                <a:ea typeface="Helvetica Neue" charset="0"/>
                <a:cs typeface="Helvetica Neue" charset="0"/>
              </a:rPr>
              <a:t>S</a:t>
            </a:r>
            <a:r>
              <a:rPr lang="es-ES_tradnl" dirty="0" smtClean="0">
                <a:latin typeface="Helvetica Neue" charset="0"/>
                <a:ea typeface="Helvetica Neue" charset="0"/>
                <a:cs typeface="Helvetica Neue" charset="0"/>
              </a:rPr>
              <a:t>e </a:t>
            </a:r>
            <a:r>
              <a:rPr lang="es-ES_tradnl" dirty="0">
                <a:latin typeface="Helvetica Neue" charset="0"/>
                <a:ea typeface="Helvetica Neue" charset="0"/>
                <a:cs typeface="Helvetica Neue" charset="0"/>
              </a:rPr>
              <a:t>identificó que todas cuentan con un Repositorio Institucional, este incluye documentos </a:t>
            </a:r>
            <a:r>
              <a:rPr lang="es-ES_tradnl" dirty="0" err="1">
                <a:latin typeface="Helvetica Neue" charset="0"/>
                <a:ea typeface="Helvetica Neue" charset="0"/>
                <a:cs typeface="Helvetica Neue" charset="0"/>
              </a:rPr>
              <a:t>académicos</a:t>
            </a:r>
            <a:r>
              <a:rPr lang="es-ES_tradnl" dirty="0">
                <a:latin typeface="Helvetica Neue" charset="0"/>
                <a:ea typeface="Helvetica Neue" charset="0"/>
                <a:cs typeface="Helvetica Neue" charset="0"/>
              </a:rPr>
              <a:t> tradicionales como son las </a:t>
            </a:r>
            <a:r>
              <a:rPr lang="es-ES_tradnl" dirty="0" smtClean="0">
                <a:latin typeface="Helvetica Neue" charset="0"/>
                <a:ea typeface="Helvetica Neue" charset="0"/>
                <a:cs typeface="Helvetica Neue" charset="0"/>
              </a:rPr>
              <a:t>tesis</a:t>
            </a:r>
            <a:r>
              <a:rPr lang="es-ES_tradnl" dirty="0">
                <a:latin typeface="Helvetica Neue" charset="0"/>
                <a:ea typeface="Helvetica Neue" charset="0"/>
                <a:cs typeface="Helvetica Neue" charset="0"/>
              </a:rPr>
              <a:t>, </a:t>
            </a:r>
            <a:r>
              <a:rPr lang="es-ES_tradnl" dirty="0" err="1">
                <a:latin typeface="Helvetica Neue" charset="0"/>
                <a:ea typeface="Helvetica Neue" charset="0"/>
                <a:cs typeface="Helvetica Neue" charset="0"/>
              </a:rPr>
              <a:t>artículos</a:t>
            </a:r>
            <a:r>
              <a:rPr lang="es-ES_tradnl" dirty="0">
                <a:latin typeface="Helvetica Neue" charset="0"/>
                <a:ea typeface="Helvetica Neue" charset="0"/>
                <a:cs typeface="Helvetica Neue" charset="0"/>
              </a:rPr>
              <a:t> de </a:t>
            </a:r>
            <a:r>
              <a:rPr lang="es-ES_tradnl" dirty="0" err="1">
                <a:latin typeface="Helvetica Neue" charset="0"/>
                <a:ea typeface="Helvetica Neue" charset="0"/>
                <a:cs typeface="Helvetica Neue" charset="0"/>
              </a:rPr>
              <a:t>investigación</a:t>
            </a:r>
            <a:r>
              <a:rPr lang="es-ES_tradnl" dirty="0">
                <a:latin typeface="Helvetica Neue" charset="0"/>
                <a:ea typeface="Helvetica Neue" charset="0"/>
                <a:cs typeface="Helvetica Neue" charset="0"/>
              </a:rPr>
              <a:t>, libros, revistas entre otros. </a:t>
            </a:r>
            <a:endParaRPr lang="es-ES_tradnl" dirty="0" smtClean="0">
              <a:latin typeface="Helvetica Neue" charset="0"/>
              <a:ea typeface="Helvetica Neue" charset="0"/>
              <a:cs typeface="Helvetica Neue" charset="0"/>
            </a:endParaRPr>
          </a:p>
          <a:p>
            <a:pPr algn="just">
              <a:lnSpc>
                <a:spcPct val="150000"/>
              </a:lnSpc>
            </a:pPr>
            <a:r>
              <a:rPr lang="es-ES_tradnl" dirty="0" smtClean="0">
                <a:latin typeface="Helvetica Neue" charset="0"/>
                <a:ea typeface="Helvetica Neue" charset="0"/>
                <a:cs typeface="Helvetica Neue" charset="0"/>
              </a:rPr>
              <a:t>-Destaca </a:t>
            </a:r>
            <a:r>
              <a:rPr lang="es-ES_tradnl" dirty="0">
                <a:latin typeface="Helvetica Neue" charset="0"/>
                <a:ea typeface="Helvetica Neue" charset="0"/>
                <a:cs typeface="Helvetica Neue" charset="0"/>
              </a:rPr>
              <a:t>que la Unidad Azcapotzalco de la Universidad </a:t>
            </a:r>
            <a:r>
              <a:rPr lang="es-ES_tradnl" dirty="0" err="1">
                <a:latin typeface="Helvetica Neue" charset="0"/>
                <a:ea typeface="Helvetica Neue" charset="0"/>
                <a:cs typeface="Helvetica Neue" charset="0"/>
              </a:rPr>
              <a:t>Autónoma</a:t>
            </a:r>
            <a:r>
              <a:rPr lang="es-ES_tradnl" dirty="0">
                <a:latin typeface="Helvetica Neue" charset="0"/>
                <a:ea typeface="Helvetica Neue" charset="0"/>
                <a:cs typeface="Helvetica Neue" charset="0"/>
              </a:rPr>
              <a:t> Metropolitana, dentro de su Repositorio Institucional incluye un reducido </a:t>
            </a:r>
            <a:r>
              <a:rPr lang="es-ES_tradnl" dirty="0" err="1">
                <a:latin typeface="Helvetica Neue" charset="0"/>
                <a:ea typeface="Helvetica Neue" charset="0"/>
                <a:cs typeface="Helvetica Neue" charset="0"/>
              </a:rPr>
              <a:t>número</a:t>
            </a:r>
            <a:r>
              <a:rPr lang="es-ES_tradnl" dirty="0">
                <a:latin typeface="Helvetica Neue" charset="0"/>
                <a:ea typeface="Helvetica Neue" charset="0"/>
                <a:cs typeface="Helvetica Neue" charset="0"/>
              </a:rPr>
              <a:t> de patentes pertenecientes a uno de sus departamentos, </a:t>
            </a:r>
            <a:endParaRPr lang="es-ES_tradnl" dirty="0" smtClean="0">
              <a:latin typeface="Helvetica Neue" charset="0"/>
              <a:ea typeface="Helvetica Neue" charset="0"/>
              <a:cs typeface="Helvetica Neue" charset="0"/>
            </a:endParaRPr>
          </a:p>
          <a:p>
            <a:pPr algn="just">
              <a:lnSpc>
                <a:spcPct val="150000"/>
              </a:lnSpc>
            </a:pPr>
            <a:r>
              <a:rPr lang="es-ES_tradnl" dirty="0" smtClean="0">
                <a:latin typeface="Helvetica Neue" charset="0"/>
                <a:ea typeface="Helvetica Neue" charset="0"/>
                <a:cs typeface="Helvetica Neue" charset="0"/>
              </a:rPr>
              <a:t>-</a:t>
            </a:r>
            <a:r>
              <a:rPr lang="es-ES_tradnl" dirty="0">
                <a:latin typeface="Helvetica Neue" charset="0"/>
                <a:ea typeface="Helvetica Neue" charset="0"/>
                <a:cs typeface="Helvetica Neue" charset="0"/>
              </a:rPr>
              <a:t>L</a:t>
            </a:r>
            <a:r>
              <a:rPr lang="es-ES_tradnl" dirty="0" smtClean="0">
                <a:latin typeface="Helvetica Neue" charset="0"/>
                <a:ea typeface="Helvetica Neue" charset="0"/>
                <a:cs typeface="Helvetica Neue" charset="0"/>
              </a:rPr>
              <a:t>as </a:t>
            </a:r>
            <a:r>
              <a:rPr lang="es-ES_tradnl" dirty="0" err="1">
                <a:latin typeface="Helvetica Neue" charset="0"/>
                <a:ea typeface="Helvetica Neue" charset="0"/>
                <a:cs typeface="Helvetica Neue" charset="0"/>
              </a:rPr>
              <a:t>demás</a:t>
            </a:r>
            <a:r>
              <a:rPr lang="es-ES_tradnl" dirty="0">
                <a:latin typeface="Helvetica Neue" charset="0"/>
                <a:ea typeface="Helvetica Neue" charset="0"/>
                <a:cs typeface="Helvetica Neue" charset="0"/>
              </a:rPr>
              <a:t> universidades estudiadas no integran documentos de propiedad industrial dentro de sus repositorios. </a:t>
            </a:r>
          </a:p>
          <a:p>
            <a:endParaRPr lang="es-ES_tradnl"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Tree>
    <p:extLst>
      <p:ext uri="{BB962C8B-B14F-4D97-AF65-F5344CB8AC3E}">
        <p14:creationId xmlns:p14="http://schemas.microsoft.com/office/powerpoint/2010/main" val="8157063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(1) Objetivo</a:t>
            </a:r>
            <a:endParaRPr lang="es-ES_tradnl" dirty="0"/>
          </a:p>
        </p:txBody>
      </p:sp>
      <p:sp>
        <p:nvSpPr>
          <p:cNvPr id="3" name="Marcador de contenido 2"/>
          <p:cNvSpPr>
            <a:spLocks noGrp="1"/>
          </p:cNvSpPr>
          <p:nvPr>
            <p:ph idx="1"/>
          </p:nvPr>
        </p:nvSpPr>
        <p:spPr>
          <a:xfrm>
            <a:off x="287339" y="1845734"/>
            <a:ext cx="8569324" cy="1583266"/>
          </a:xfrm>
        </p:spPr>
        <p:txBody>
          <a:bodyPr>
            <a:normAutofit/>
          </a:bodyPr>
          <a:lstStyle/>
          <a:p>
            <a:pPr algn="just">
              <a:lnSpc>
                <a:spcPct val="150000"/>
              </a:lnSpc>
            </a:pPr>
            <a:r>
              <a:rPr lang="es-ES_tradnl" dirty="0" smtClean="0">
                <a:latin typeface="Helvetica Neue" charset="0"/>
                <a:ea typeface="Helvetica Neue" charset="0"/>
                <a:cs typeface="Helvetica Neue" charset="0"/>
              </a:rPr>
              <a:t>Medir y analizar comparativamente </a:t>
            </a:r>
            <a:r>
              <a:rPr lang="es-ES_tradnl" dirty="0">
                <a:latin typeface="Helvetica Neue" charset="0"/>
                <a:ea typeface="Helvetica Neue" charset="0"/>
                <a:cs typeface="Helvetica Neue" charset="0"/>
              </a:rPr>
              <a:t>la </a:t>
            </a:r>
            <a:r>
              <a:rPr lang="es-ES_tradnl" dirty="0" smtClean="0">
                <a:latin typeface="Helvetica Neue" charset="0"/>
                <a:ea typeface="Helvetica Neue" charset="0"/>
                <a:cs typeface="Helvetica Neue" charset="0"/>
              </a:rPr>
              <a:t>difusión </a:t>
            </a:r>
            <a:r>
              <a:rPr lang="es-ES_tradnl" dirty="0">
                <a:latin typeface="Helvetica Neue" charset="0"/>
                <a:ea typeface="Helvetica Neue" charset="0"/>
                <a:cs typeface="Helvetica Neue" charset="0"/>
              </a:rPr>
              <a:t>digital de </a:t>
            </a:r>
            <a:r>
              <a:rPr lang="es-ES_tradnl" dirty="0" smtClean="0">
                <a:latin typeface="Helvetica Neue" charset="0"/>
                <a:ea typeface="Helvetica Neue" charset="0"/>
                <a:cs typeface="Helvetica Neue" charset="0"/>
              </a:rPr>
              <a:t>patentes por </a:t>
            </a:r>
            <a:r>
              <a:rPr lang="es-ES_tradnl" dirty="0">
                <a:latin typeface="Helvetica Neue" charset="0"/>
                <a:ea typeface="Helvetica Neue" charset="0"/>
                <a:cs typeface="Helvetica Neue" charset="0"/>
              </a:rPr>
              <a:t>las principales universidades de </a:t>
            </a:r>
            <a:r>
              <a:rPr lang="es-ES_tradnl" dirty="0" smtClean="0">
                <a:latin typeface="Helvetica Neue" charset="0"/>
                <a:ea typeface="Helvetica Neue" charset="0"/>
                <a:cs typeface="Helvetica Neue" charset="0"/>
              </a:rPr>
              <a:t>México con respecto a las </a:t>
            </a:r>
            <a:r>
              <a:rPr lang="es-ES_tradnl" dirty="0">
                <a:latin typeface="Helvetica Neue" charset="0"/>
                <a:ea typeface="Helvetica Neue" charset="0"/>
                <a:cs typeface="Helvetica Neue" charset="0"/>
              </a:rPr>
              <a:t>principales universidades de los </a:t>
            </a:r>
            <a:r>
              <a:rPr lang="es-ES_tradnl" dirty="0" smtClean="0">
                <a:latin typeface="Helvetica Neue" charset="0"/>
                <a:ea typeface="Helvetica Neue" charset="0"/>
                <a:cs typeface="Helvetica Neue" charset="0"/>
              </a:rPr>
              <a:t>EUA.</a:t>
            </a:r>
            <a:endParaRPr lang="es-ES_tradnl"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
        <p:nvSpPr>
          <p:cNvPr id="6" name="Título 1"/>
          <p:cNvSpPr txBox="1">
            <a:spLocks/>
          </p:cNvSpPr>
          <p:nvPr/>
        </p:nvSpPr>
        <p:spPr>
          <a:xfrm>
            <a:off x="901700" y="2637367"/>
            <a:ext cx="75438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smtClean="0"/>
              <a:t>(2) Pregunta de Investigación</a:t>
            </a:r>
            <a:endParaRPr lang="es-ES_tradnl" dirty="0"/>
          </a:p>
        </p:txBody>
      </p:sp>
      <p:sp>
        <p:nvSpPr>
          <p:cNvPr id="7" name="Marcador de contenido 2"/>
          <p:cNvSpPr txBox="1">
            <a:spLocks/>
          </p:cNvSpPr>
          <p:nvPr/>
        </p:nvSpPr>
        <p:spPr>
          <a:xfrm>
            <a:off x="287338" y="4214377"/>
            <a:ext cx="8569325" cy="194911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lnSpc>
                <a:spcPct val="150000"/>
              </a:lnSpc>
            </a:pPr>
            <a:r>
              <a:rPr lang="es-ES_tradnl" dirty="0" smtClean="0">
                <a:latin typeface="Helvetica Neue" charset="0"/>
                <a:ea typeface="Helvetica Neue" charset="0"/>
                <a:cs typeface="Helvetica Neue" charset="0"/>
              </a:rPr>
              <a:t>¿</a:t>
            </a:r>
            <a:r>
              <a:rPr lang="es-ES_tradnl" dirty="0" err="1" smtClean="0">
                <a:latin typeface="Helvetica Neue" charset="0"/>
                <a:ea typeface="Helvetica Neue" charset="0"/>
                <a:cs typeface="Helvetica Neue" charset="0"/>
              </a:rPr>
              <a:t>Cuáles</a:t>
            </a:r>
            <a:r>
              <a:rPr lang="es-ES_tradnl" dirty="0" smtClean="0">
                <a:latin typeface="Helvetica Neue" charset="0"/>
                <a:ea typeface="Helvetica Neue" charset="0"/>
                <a:cs typeface="Helvetica Neue" charset="0"/>
              </a:rPr>
              <a:t> son las principales </a:t>
            </a:r>
            <a:r>
              <a:rPr lang="es-ES_tradnl" dirty="0" err="1" smtClean="0">
                <a:latin typeface="Helvetica Neue" charset="0"/>
                <a:ea typeface="Helvetica Neue" charset="0"/>
                <a:cs typeface="Helvetica Neue" charset="0"/>
              </a:rPr>
              <a:t>características</a:t>
            </a:r>
            <a:r>
              <a:rPr lang="es-ES_tradnl" dirty="0" smtClean="0">
                <a:latin typeface="Helvetica Neue" charset="0"/>
                <a:ea typeface="Helvetica Neue" charset="0"/>
                <a:cs typeface="Helvetica Neue" charset="0"/>
              </a:rPr>
              <a:t> y la magnitud diferencial </a:t>
            </a:r>
            <a:r>
              <a:rPr lang="es-ES_tradnl" dirty="0">
                <a:latin typeface="Helvetica Neue" charset="0"/>
                <a:ea typeface="Helvetica Neue" charset="0"/>
                <a:cs typeface="Helvetica Neue" charset="0"/>
              </a:rPr>
              <a:t>d</a:t>
            </a:r>
            <a:r>
              <a:rPr lang="es-ES_tradnl" dirty="0" smtClean="0">
                <a:latin typeface="Helvetica Neue" charset="0"/>
                <a:ea typeface="Helvetica Neue" charset="0"/>
                <a:cs typeface="Helvetica Neue" charset="0"/>
              </a:rPr>
              <a:t>e la </a:t>
            </a:r>
            <a:r>
              <a:rPr lang="es-ES_tradnl" dirty="0" err="1" smtClean="0">
                <a:latin typeface="Helvetica Neue" charset="0"/>
                <a:ea typeface="Helvetica Neue" charset="0"/>
                <a:cs typeface="Helvetica Neue" charset="0"/>
              </a:rPr>
              <a:t>difusión</a:t>
            </a:r>
            <a:r>
              <a:rPr lang="es-ES_tradnl" dirty="0" smtClean="0">
                <a:latin typeface="Helvetica Neue" charset="0"/>
                <a:ea typeface="Helvetica Neue" charset="0"/>
                <a:cs typeface="Helvetica Neue" charset="0"/>
              </a:rPr>
              <a:t> digital de patentes por parte de las principales universidades de </a:t>
            </a:r>
            <a:r>
              <a:rPr lang="es-ES_tradnl" dirty="0" err="1" smtClean="0">
                <a:latin typeface="Helvetica Neue" charset="0"/>
                <a:ea typeface="Helvetica Neue" charset="0"/>
                <a:cs typeface="Helvetica Neue" charset="0"/>
              </a:rPr>
              <a:t>México</a:t>
            </a:r>
            <a:r>
              <a:rPr lang="es-ES_tradnl" dirty="0" smtClean="0">
                <a:latin typeface="Helvetica Neue" charset="0"/>
                <a:ea typeface="Helvetica Neue" charset="0"/>
                <a:cs typeface="Helvetica Neue" charset="0"/>
              </a:rPr>
              <a:t> comparadas con las principales universidades de los EUA? </a:t>
            </a:r>
          </a:p>
          <a:p>
            <a:endParaRPr lang="es-ES_tradnl" dirty="0"/>
          </a:p>
        </p:txBody>
      </p:sp>
    </p:spTree>
    <p:extLst>
      <p:ext uri="{BB962C8B-B14F-4D97-AF65-F5344CB8AC3E}">
        <p14:creationId xmlns:p14="http://schemas.microsoft.com/office/powerpoint/2010/main" val="9817521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7339" y="1845734"/>
            <a:ext cx="8569324" cy="4391554"/>
          </a:xfrm>
        </p:spPr>
        <p:txBody>
          <a:bodyPr>
            <a:normAutofit fontScale="92500" lnSpcReduction="10000"/>
          </a:bodyPr>
          <a:lstStyle/>
          <a:p>
            <a:pPr algn="just">
              <a:lnSpc>
                <a:spcPct val="150000"/>
              </a:lnSpc>
            </a:pPr>
            <a:r>
              <a:rPr lang="es-ES_tradnl" dirty="0" smtClean="0">
                <a:latin typeface="Helvetica Neue" charset="0"/>
                <a:ea typeface="Helvetica Neue" charset="0"/>
                <a:cs typeface="Helvetica Neue" charset="0"/>
              </a:rPr>
              <a:t>Universidades </a:t>
            </a:r>
            <a:r>
              <a:rPr lang="es-ES_tradnl" dirty="0">
                <a:latin typeface="Helvetica Neue" charset="0"/>
                <a:ea typeface="Helvetica Neue" charset="0"/>
                <a:cs typeface="Helvetica Neue" charset="0"/>
              </a:rPr>
              <a:t>de Estados </a:t>
            </a:r>
            <a:r>
              <a:rPr lang="es-ES_tradnl" dirty="0" smtClean="0">
                <a:latin typeface="Helvetica Neue" charset="0"/>
                <a:ea typeface="Helvetica Neue" charset="0"/>
                <a:cs typeface="Helvetica Neue" charset="0"/>
              </a:rPr>
              <a:t>Unidos: </a:t>
            </a:r>
          </a:p>
          <a:p>
            <a:pPr algn="just">
              <a:lnSpc>
                <a:spcPct val="150000"/>
              </a:lnSpc>
              <a:buFont typeface="Wingdings" charset="2"/>
              <a:buChar char="ü"/>
            </a:pPr>
            <a:r>
              <a:rPr lang="es-ES_tradnl" dirty="0" smtClean="0">
                <a:latin typeface="Helvetica Neue" charset="0"/>
                <a:ea typeface="Helvetica Neue" charset="0"/>
                <a:cs typeface="Helvetica Neue" charset="0"/>
              </a:rPr>
              <a:t>La </a:t>
            </a:r>
            <a:r>
              <a:rPr lang="es-ES_tradnl" dirty="0" err="1" smtClean="0">
                <a:latin typeface="Helvetica Neue" charset="0"/>
                <a:ea typeface="Helvetica Neue" charset="0"/>
                <a:cs typeface="Helvetica Neue" charset="0"/>
              </a:rPr>
              <a:t>difusión</a:t>
            </a:r>
            <a:r>
              <a:rPr lang="es-ES_tradnl" dirty="0" smtClean="0">
                <a:latin typeface="Helvetica Neue" charset="0"/>
                <a:ea typeface="Helvetica Neue" charset="0"/>
                <a:cs typeface="Helvetica Neue" charset="0"/>
              </a:rPr>
              <a:t> </a:t>
            </a:r>
            <a:r>
              <a:rPr lang="es-ES_tradnl" dirty="0">
                <a:latin typeface="Helvetica Neue" charset="0"/>
                <a:ea typeface="Helvetica Neue" charset="0"/>
                <a:cs typeface="Helvetica Neue" charset="0"/>
              </a:rPr>
              <a:t>de las patentes está centrada en la </a:t>
            </a:r>
            <a:r>
              <a:rPr lang="es-ES_tradnl" dirty="0" err="1">
                <a:latin typeface="Helvetica Neue" charset="0"/>
                <a:ea typeface="Helvetica Neue" charset="0"/>
                <a:cs typeface="Helvetica Neue" charset="0"/>
              </a:rPr>
              <a:t>comercialización</a:t>
            </a:r>
            <a:r>
              <a:rPr lang="es-ES_tradnl" dirty="0">
                <a:latin typeface="Helvetica Neue" charset="0"/>
                <a:ea typeface="Helvetica Neue" charset="0"/>
                <a:cs typeface="Helvetica Neue" charset="0"/>
              </a:rPr>
              <a:t> de la </a:t>
            </a:r>
            <a:r>
              <a:rPr lang="es-ES_tradnl" dirty="0" err="1">
                <a:latin typeface="Helvetica Neue" charset="0"/>
                <a:ea typeface="Helvetica Neue" charset="0"/>
                <a:cs typeface="Helvetica Neue" charset="0"/>
              </a:rPr>
              <a:t>tecnología</a:t>
            </a:r>
            <a:r>
              <a:rPr lang="es-ES_tradnl" dirty="0">
                <a:latin typeface="Helvetica Neue" charset="0"/>
                <a:ea typeface="Helvetica Neue" charset="0"/>
                <a:cs typeface="Helvetica Neue" charset="0"/>
              </a:rPr>
              <a:t>, la </a:t>
            </a:r>
            <a:r>
              <a:rPr lang="es-ES_tradnl" dirty="0" err="1">
                <a:latin typeface="Helvetica Neue" charset="0"/>
                <a:ea typeface="Helvetica Neue" charset="0"/>
                <a:cs typeface="Helvetica Neue" charset="0"/>
              </a:rPr>
              <a:t>mayoría</a:t>
            </a:r>
            <a:r>
              <a:rPr lang="es-ES_tradnl" dirty="0">
                <a:latin typeface="Helvetica Neue" charset="0"/>
                <a:ea typeface="Helvetica Neue" charset="0"/>
                <a:cs typeface="Helvetica Neue" charset="0"/>
              </a:rPr>
              <a:t> cuenta con un portafolio de desarrollos </a:t>
            </a:r>
            <a:r>
              <a:rPr lang="es-ES_tradnl" dirty="0" err="1">
                <a:latin typeface="Helvetica Neue" charset="0"/>
                <a:ea typeface="Helvetica Neue" charset="0"/>
                <a:cs typeface="Helvetica Neue" charset="0"/>
              </a:rPr>
              <a:t>tecnológicos</a:t>
            </a:r>
            <a:r>
              <a:rPr lang="es-ES_tradnl" dirty="0">
                <a:latin typeface="Helvetica Neue" charset="0"/>
                <a:ea typeface="Helvetica Neue" charset="0"/>
                <a:cs typeface="Helvetica Neue" charset="0"/>
              </a:rPr>
              <a:t> a las cuales anexan patentes vinculadas. </a:t>
            </a:r>
            <a:endParaRPr lang="es-ES_tradnl" dirty="0" smtClean="0">
              <a:latin typeface="Helvetica Neue" charset="0"/>
              <a:ea typeface="Helvetica Neue" charset="0"/>
              <a:cs typeface="Helvetica Neue" charset="0"/>
            </a:endParaRPr>
          </a:p>
          <a:p>
            <a:pPr algn="just">
              <a:lnSpc>
                <a:spcPct val="150000"/>
              </a:lnSpc>
              <a:buFont typeface="Wingdings" charset="2"/>
              <a:buChar char="ü"/>
            </a:pPr>
            <a:r>
              <a:rPr lang="es-ES_tradnl" dirty="0" smtClean="0">
                <a:latin typeface="Helvetica Neue" charset="0"/>
                <a:ea typeface="Helvetica Neue" charset="0"/>
                <a:cs typeface="Helvetica Neue" charset="0"/>
              </a:rPr>
              <a:t>Ninguna </a:t>
            </a:r>
            <a:r>
              <a:rPr lang="es-ES_tradnl" dirty="0">
                <a:latin typeface="Helvetica Neue" charset="0"/>
                <a:ea typeface="Helvetica Neue" charset="0"/>
                <a:cs typeface="Helvetica Neue" charset="0"/>
              </a:rPr>
              <a:t>considera la necesidad de traducir a otros idiomas los contenidos ofrecidos en sus </a:t>
            </a:r>
            <a:r>
              <a:rPr lang="es-ES_tradnl" dirty="0" err="1">
                <a:latin typeface="Helvetica Neue" charset="0"/>
                <a:ea typeface="Helvetica Neue" charset="0"/>
                <a:cs typeface="Helvetica Neue" charset="0"/>
              </a:rPr>
              <a:t>páginas</a:t>
            </a:r>
            <a:r>
              <a:rPr lang="es-ES_tradnl" dirty="0">
                <a:latin typeface="Helvetica Neue" charset="0"/>
                <a:ea typeface="Helvetica Neue" charset="0"/>
                <a:cs typeface="Helvetica Neue" charset="0"/>
              </a:rPr>
              <a:t> web. </a:t>
            </a:r>
          </a:p>
          <a:p>
            <a:pPr algn="just">
              <a:lnSpc>
                <a:spcPct val="150000"/>
              </a:lnSpc>
              <a:buFont typeface="Wingdings" charset="2"/>
              <a:buChar char="ü"/>
            </a:pPr>
            <a:r>
              <a:rPr lang="es-ES_tradnl" dirty="0" smtClean="0">
                <a:latin typeface="Helvetica Neue" charset="0"/>
                <a:ea typeface="Helvetica Neue" charset="0"/>
                <a:cs typeface="Helvetica Neue" charset="0"/>
              </a:rPr>
              <a:t>Las </a:t>
            </a:r>
            <a:r>
              <a:rPr lang="es-ES_tradnl" dirty="0">
                <a:latin typeface="Helvetica Neue" charset="0"/>
                <a:ea typeface="Helvetica Neue" charset="0"/>
                <a:cs typeface="Helvetica Neue" charset="0"/>
              </a:rPr>
              <a:t>5 universidades analizadas, sus datos de contacto obtuvieron una </a:t>
            </a:r>
            <a:r>
              <a:rPr lang="es-ES_tradnl" dirty="0" smtClean="0">
                <a:latin typeface="Helvetica Neue" charset="0"/>
                <a:ea typeface="Helvetica Neue" charset="0"/>
                <a:cs typeface="Helvetica Neue" charset="0"/>
              </a:rPr>
              <a:t>calificación </a:t>
            </a:r>
            <a:r>
              <a:rPr lang="es-ES_tradnl" dirty="0">
                <a:latin typeface="Helvetica Neue" charset="0"/>
                <a:ea typeface="Helvetica Neue" charset="0"/>
                <a:cs typeface="Helvetica Neue" charset="0"/>
              </a:rPr>
              <a:t>de </a:t>
            </a:r>
            <a:r>
              <a:rPr lang="es-ES_tradnl" dirty="0" smtClean="0">
                <a:latin typeface="Helvetica Neue" charset="0"/>
                <a:ea typeface="Helvetica Neue" charset="0"/>
                <a:cs typeface="Helvetica Neue" charset="0"/>
              </a:rPr>
              <a:t>(1), </a:t>
            </a:r>
            <a:r>
              <a:rPr lang="es-ES_tradnl" dirty="0">
                <a:latin typeface="Helvetica Neue" charset="0"/>
                <a:ea typeface="Helvetica Neue" charset="0"/>
                <a:cs typeface="Helvetica Neue" charset="0"/>
              </a:rPr>
              <a:t>cualquier tipo de </a:t>
            </a:r>
            <a:r>
              <a:rPr lang="es-ES_tradnl" dirty="0" smtClean="0">
                <a:latin typeface="Helvetica Neue" charset="0"/>
                <a:ea typeface="Helvetica Neue" charset="0"/>
                <a:cs typeface="Helvetica Neue" charset="0"/>
              </a:rPr>
              <a:t>vinculación </a:t>
            </a:r>
            <a:r>
              <a:rPr lang="es-ES_tradnl" dirty="0">
                <a:latin typeface="Helvetica Neue" charset="0"/>
                <a:ea typeface="Helvetica Neue" charset="0"/>
                <a:cs typeface="Helvetica Neue" charset="0"/>
              </a:rPr>
              <a:t>inicia a partir de los datos de </a:t>
            </a:r>
            <a:r>
              <a:rPr lang="es-ES_tradnl" dirty="0" smtClean="0">
                <a:latin typeface="Helvetica Neue" charset="0"/>
                <a:ea typeface="Helvetica Neue" charset="0"/>
                <a:cs typeface="Helvetica Neue" charset="0"/>
              </a:rPr>
              <a:t>contacto</a:t>
            </a:r>
            <a:r>
              <a:rPr lang="es-ES_tradnl" dirty="0">
                <a:latin typeface="Helvetica Neue" charset="0"/>
                <a:ea typeface="Helvetica Neue" charset="0"/>
                <a:cs typeface="Helvetica Neue" charset="0"/>
              </a:rPr>
              <a:t>.</a:t>
            </a:r>
          </a:p>
          <a:p>
            <a:pPr algn="just">
              <a:lnSpc>
                <a:spcPct val="150000"/>
              </a:lnSpc>
            </a:pPr>
            <a:endParaRPr lang="es-ES_tradnl" dirty="0">
              <a:latin typeface="Helvetica Neue" charset="0"/>
              <a:ea typeface="Helvetica Neue" charset="0"/>
              <a:cs typeface="Helvetica Neue" charset="0"/>
            </a:endParaRPr>
          </a:p>
          <a:p>
            <a:endParaRPr lang="es-ES_tradnl"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
        <p:nvSpPr>
          <p:cNvPr id="5" name="Título 1"/>
          <p:cNvSpPr>
            <a:spLocks noGrp="1"/>
          </p:cNvSpPr>
          <p:nvPr>
            <p:ph type="title"/>
          </p:nvPr>
        </p:nvSpPr>
        <p:spPr>
          <a:xfrm>
            <a:off x="822960" y="286604"/>
            <a:ext cx="7543800" cy="1450757"/>
          </a:xfrm>
        </p:spPr>
        <p:txBody>
          <a:bodyPr/>
          <a:lstStyle/>
          <a:p>
            <a:r>
              <a:rPr lang="es-ES_tradnl" dirty="0" smtClean="0"/>
              <a:t>Conclusiones</a:t>
            </a:r>
            <a:endParaRPr lang="es-ES_tradnl" dirty="0"/>
          </a:p>
        </p:txBody>
      </p:sp>
    </p:spTree>
    <p:extLst>
      <p:ext uri="{BB962C8B-B14F-4D97-AF65-F5344CB8AC3E}">
        <p14:creationId xmlns:p14="http://schemas.microsoft.com/office/powerpoint/2010/main" val="2740688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Recomendaciones</a:t>
            </a:r>
          </a:p>
        </p:txBody>
      </p:sp>
      <p:sp>
        <p:nvSpPr>
          <p:cNvPr id="3" name="Marcador de contenido 2"/>
          <p:cNvSpPr>
            <a:spLocks noGrp="1"/>
          </p:cNvSpPr>
          <p:nvPr>
            <p:ph idx="1"/>
          </p:nvPr>
        </p:nvSpPr>
        <p:spPr>
          <a:xfrm>
            <a:off x="287339" y="1845733"/>
            <a:ext cx="8569324" cy="4481175"/>
          </a:xfrm>
        </p:spPr>
        <p:txBody>
          <a:bodyPr>
            <a:normAutofit/>
          </a:bodyPr>
          <a:lstStyle/>
          <a:p>
            <a:pPr algn="just">
              <a:lnSpc>
                <a:spcPct val="150000"/>
              </a:lnSpc>
            </a:pPr>
            <a:r>
              <a:rPr lang="es-ES_tradnl" dirty="0">
                <a:latin typeface="Helvetica Neue" charset="0"/>
                <a:ea typeface="Helvetica Neue" charset="0"/>
                <a:cs typeface="Helvetica Neue" charset="0"/>
              </a:rPr>
              <a:t>La </a:t>
            </a:r>
            <a:r>
              <a:rPr lang="es-ES_tradnl" dirty="0" err="1">
                <a:latin typeface="Helvetica Neue" charset="0"/>
                <a:ea typeface="Helvetica Neue" charset="0"/>
                <a:cs typeface="Helvetica Neue" charset="0"/>
              </a:rPr>
              <a:t>elección</a:t>
            </a:r>
            <a:r>
              <a:rPr lang="es-ES_tradnl" dirty="0">
                <a:latin typeface="Helvetica Neue" charset="0"/>
                <a:ea typeface="Helvetica Neue" charset="0"/>
                <a:cs typeface="Helvetica Neue" charset="0"/>
              </a:rPr>
              <a:t> de la </a:t>
            </a:r>
            <a:r>
              <a:rPr lang="es-ES_tradnl" dirty="0" err="1">
                <a:latin typeface="Helvetica Neue" charset="0"/>
                <a:ea typeface="Helvetica Neue" charset="0"/>
                <a:cs typeface="Helvetica Neue" charset="0"/>
              </a:rPr>
              <a:t>tecnología</a:t>
            </a:r>
            <a:r>
              <a:rPr lang="es-ES_tradnl" dirty="0">
                <a:latin typeface="Helvetica Neue" charset="0"/>
                <a:ea typeface="Helvetica Neue" charset="0"/>
                <a:cs typeface="Helvetica Neue" charset="0"/>
              </a:rPr>
              <a:t> web ocupada para desarrollar tanto la base de datos como el buscador de patentes de la OPITT requiere basarse en </a:t>
            </a:r>
            <a:r>
              <a:rPr lang="es-ES_tradnl" dirty="0" err="1">
                <a:latin typeface="Helvetica Neue" charset="0"/>
                <a:ea typeface="Helvetica Neue" charset="0"/>
                <a:cs typeface="Helvetica Neue" charset="0"/>
              </a:rPr>
              <a:t>estándares</a:t>
            </a:r>
            <a:r>
              <a:rPr lang="es-ES_tradnl" dirty="0">
                <a:latin typeface="Helvetica Neue" charset="0"/>
                <a:ea typeface="Helvetica Neue" charset="0"/>
                <a:cs typeface="Helvetica Neue" charset="0"/>
              </a:rPr>
              <a:t> actuales como los propuestos por </a:t>
            </a:r>
            <a:r>
              <a:rPr lang="es-ES_tradnl" dirty="0" err="1">
                <a:latin typeface="Helvetica Neue" charset="0"/>
                <a:ea typeface="Helvetica Neue" charset="0"/>
                <a:cs typeface="Helvetica Neue" charset="0"/>
              </a:rPr>
              <a:t>The</a:t>
            </a:r>
            <a:r>
              <a:rPr lang="es-ES_tradnl" dirty="0">
                <a:latin typeface="Helvetica Neue" charset="0"/>
                <a:ea typeface="Helvetica Neue" charset="0"/>
                <a:cs typeface="Helvetica Neue" charset="0"/>
              </a:rPr>
              <a:t> </a:t>
            </a:r>
            <a:r>
              <a:rPr lang="es-ES_tradnl" dirty="0" err="1">
                <a:latin typeface="Helvetica Neue" charset="0"/>
                <a:ea typeface="Helvetica Neue" charset="0"/>
                <a:cs typeface="Helvetica Neue" charset="0"/>
              </a:rPr>
              <a:t>World</a:t>
            </a:r>
            <a:r>
              <a:rPr lang="es-ES_tradnl" dirty="0">
                <a:latin typeface="Helvetica Neue" charset="0"/>
                <a:ea typeface="Helvetica Neue" charset="0"/>
                <a:cs typeface="Helvetica Neue" charset="0"/>
              </a:rPr>
              <a:t> Wide Web </a:t>
            </a:r>
            <a:r>
              <a:rPr lang="es-ES_tradnl" dirty="0" err="1">
                <a:latin typeface="Helvetica Neue" charset="0"/>
                <a:ea typeface="Helvetica Neue" charset="0"/>
                <a:cs typeface="Helvetica Neue" charset="0"/>
              </a:rPr>
              <a:t>Consortium</a:t>
            </a:r>
            <a:r>
              <a:rPr lang="es-ES_tradnl" dirty="0">
                <a:latin typeface="Helvetica Neue" charset="0"/>
                <a:ea typeface="Helvetica Neue" charset="0"/>
                <a:cs typeface="Helvetica Neue" charset="0"/>
              </a:rPr>
              <a:t> o </a:t>
            </a:r>
            <a:r>
              <a:rPr lang="es-ES_tradnl" dirty="0" smtClean="0">
                <a:latin typeface="Helvetica Neue" charset="0"/>
                <a:ea typeface="Helvetica Neue" charset="0"/>
                <a:cs typeface="Helvetica Neue" charset="0"/>
              </a:rPr>
              <a:t>W3C™ </a:t>
            </a:r>
            <a:r>
              <a:rPr lang="es-ES_tradnl" dirty="0">
                <a:latin typeface="Helvetica Neue" charset="0"/>
                <a:ea typeface="Helvetica Neue" charset="0"/>
                <a:cs typeface="Helvetica Neue" charset="0"/>
              </a:rPr>
              <a:t>y que mantengan una vigencia al menos de cinco a diez </a:t>
            </a:r>
            <a:r>
              <a:rPr lang="es-ES_tradnl" dirty="0" err="1" smtClean="0">
                <a:latin typeface="Helvetica Neue" charset="0"/>
                <a:ea typeface="Helvetica Neue" charset="0"/>
                <a:cs typeface="Helvetica Neue" charset="0"/>
              </a:rPr>
              <a:t>años</a:t>
            </a:r>
            <a:r>
              <a:rPr lang="es-ES_tradnl" dirty="0" smtClean="0">
                <a:latin typeface="Helvetica Neue" charset="0"/>
                <a:ea typeface="Helvetica Neue" charset="0"/>
                <a:cs typeface="Helvetica Neue" charset="0"/>
              </a:rPr>
              <a:t>.</a:t>
            </a:r>
          </a:p>
          <a:p>
            <a:pPr algn="just">
              <a:lnSpc>
                <a:spcPct val="150000"/>
              </a:lnSpc>
            </a:pPr>
            <a:r>
              <a:rPr lang="es-ES_tradnl" dirty="0" smtClean="0">
                <a:latin typeface="Helvetica Neue" charset="0"/>
                <a:ea typeface="Helvetica Neue" charset="0"/>
                <a:cs typeface="Helvetica Neue" charset="0"/>
              </a:rPr>
              <a:t>El </a:t>
            </a:r>
            <a:r>
              <a:rPr lang="es-ES_tradnl" dirty="0">
                <a:latin typeface="Helvetica Neue" charset="0"/>
                <a:ea typeface="Helvetica Neue" charset="0"/>
                <a:cs typeface="Helvetica Neue" charset="0"/>
              </a:rPr>
              <a:t>marco normativo que rige a la OPITT </a:t>
            </a:r>
            <a:r>
              <a:rPr lang="es-ES_tradnl" dirty="0" smtClean="0">
                <a:latin typeface="Helvetica Neue" charset="0"/>
                <a:ea typeface="Helvetica Neue" charset="0"/>
                <a:cs typeface="Helvetica Neue" charset="0"/>
              </a:rPr>
              <a:t>se debe colocar en una </a:t>
            </a:r>
            <a:r>
              <a:rPr lang="es-ES_tradnl" dirty="0">
                <a:latin typeface="Helvetica Neue" charset="0"/>
                <a:ea typeface="Helvetica Neue" charset="0"/>
                <a:cs typeface="Helvetica Neue" charset="0"/>
              </a:rPr>
              <a:t>tabla con ligas de los documentos descargables ordenados </a:t>
            </a:r>
            <a:r>
              <a:rPr lang="es-ES_tradnl" dirty="0" err="1">
                <a:latin typeface="Helvetica Neue" charset="0"/>
                <a:ea typeface="Helvetica Neue" charset="0"/>
                <a:cs typeface="Helvetica Neue" charset="0"/>
              </a:rPr>
              <a:t>jerárquicamente</a:t>
            </a:r>
            <a:r>
              <a:rPr lang="es-ES_tradnl" dirty="0">
                <a:latin typeface="Helvetica Neue" charset="0"/>
                <a:ea typeface="Helvetica Neue" charset="0"/>
                <a:cs typeface="Helvetica Neue" charset="0"/>
              </a:rPr>
              <a:t>, esto da claridad a los interesados en consultar la </a:t>
            </a:r>
            <a:r>
              <a:rPr lang="es-ES_tradnl" dirty="0" err="1">
                <a:latin typeface="Helvetica Neue" charset="0"/>
                <a:ea typeface="Helvetica Neue" charset="0"/>
                <a:cs typeface="Helvetica Neue" charset="0"/>
              </a:rPr>
              <a:t>legislación</a:t>
            </a:r>
            <a:r>
              <a:rPr lang="es-ES_tradnl" dirty="0">
                <a:latin typeface="Helvetica Neue" charset="0"/>
                <a:ea typeface="Helvetica Neue" charset="0"/>
                <a:cs typeface="Helvetica Neue" charset="0"/>
              </a:rPr>
              <a:t>.</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Tree>
    <p:extLst>
      <p:ext uri="{BB962C8B-B14F-4D97-AF65-F5344CB8AC3E}">
        <p14:creationId xmlns:p14="http://schemas.microsoft.com/office/powerpoint/2010/main" val="4963988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7338" y="1845734"/>
            <a:ext cx="8569325" cy="4391554"/>
          </a:xfrm>
        </p:spPr>
        <p:txBody>
          <a:bodyPr>
            <a:normAutofit/>
          </a:bodyPr>
          <a:lstStyle/>
          <a:p>
            <a:pPr algn="just">
              <a:lnSpc>
                <a:spcPct val="150000"/>
              </a:lnSpc>
            </a:pPr>
            <a:r>
              <a:rPr lang="es-ES_tradnl" dirty="0" smtClean="0">
                <a:latin typeface="Helvetica Neue" charset="0"/>
                <a:ea typeface="Helvetica Neue" charset="0"/>
                <a:cs typeface="Helvetica Neue" charset="0"/>
              </a:rPr>
              <a:t>Una forma de presentar los contenidos en el sitio web de la OPITT es partiendo de que la oficina atiende distintos clientes, que pueden ser profesores, estudiantes y representantes legales de empresas o instituciones, cada uno de estos tienen distintas necesidades.</a:t>
            </a:r>
          </a:p>
          <a:p>
            <a:pPr algn="just">
              <a:lnSpc>
                <a:spcPct val="150000"/>
              </a:lnSpc>
            </a:pPr>
            <a:r>
              <a:rPr lang="es-ES_tradnl" dirty="0" smtClean="0">
                <a:latin typeface="Helvetica Neue" charset="0"/>
                <a:ea typeface="Helvetica Neue" charset="0"/>
                <a:cs typeface="Helvetica Neue" charset="0"/>
              </a:rPr>
              <a:t>Una </a:t>
            </a:r>
            <a:r>
              <a:rPr lang="es-ES_tradnl" dirty="0" err="1">
                <a:latin typeface="Helvetica Neue" charset="0"/>
                <a:ea typeface="Helvetica Neue" charset="0"/>
                <a:cs typeface="Helvetica Neue" charset="0"/>
              </a:rPr>
              <a:t>práctica</a:t>
            </a:r>
            <a:r>
              <a:rPr lang="es-ES_tradnl" dirty="0">
                <a:latin typeface="Helvetica Neue" charset="0"/>
                <a:ea typeface="Helvetica Neue" charset="0"/>
                <a:cs typeface="Helvetica Neue" charset="0"/>
              </a:rPr>
              <a:t> que no se ha </a:t>
            </a:r>
            <a:r>
              <a:rPr lang="es-ES_tradnl" dirty="0" smtClean="0">
                <a:latin typeface="Helvetica Neue" charset="0"/>
                <a:ea typeface="Helvetica Neue" charset="0"/>
                <a:cs typeface="Helvetica Neue" charset="0"/>
              </a:rPr>
              <a:t>visto en las universidades públicas de México, </a:t>
            </a:r>
            <a:r>
              <a:rPr lang="es-ES_tradnl" dirty="0">
                <a:latin typeface="Helvetica Neue" charset="0"/>
                <a:ea typeface="Helvetica Neue" charset="0"/>
                <a:cs typeface="Helvetica Neue" charset="0"/>
              </a:rPr>
              <a:t>pero se recomienda es </a:t>
            </a:r>
            <a:r>
              <a:rPr lang="es-ES_tradnl" b="1" dirty="0">
                <a:latin typeface="Helvetica Neue" charset="0"/>
                <a:ea typeface="Helvetica Neue" charset="0"/>
                <a:cs typeface="Helvetica Neue" charset="0"/>
              </a:rPr>
              <a:t>incluir </a:t>
            </a:r>
            <a:r>
              <a:rPr lang="es-ES_tradnl" dirty="0">
                <a:latin typeface="Helvetica Neue" charset="0"/>
                <a:ea typeface="Helvetica Neue" charset="0"/>
                <a:cs typeface="Helvetica Neue" charset="0"/>
              </a:rPr>
              <a:t>dentro de la base datos, </a:t>
            </a:r>
            <a:r>
              <a:rPr lang="es-ES_tradnl" b="1" dirty="0">
                <a:latin typeface="Helvetica Neue" charset="0"/>
                <a:ea typeface="Helvetica Neue" charset="0"/>
                <a:cs typeface="Helvetica Neue" charset="0"/>
              </a:rPr>
              <a:t>todas las solicitudes de patentes propiedad de la universidad </a:t>
            </a:r>
            <a:r>
              <a:rPr lang="es-ES_tradnl" dirty="0">
                <a:latin typeface="Helvetica Neue" charset="0"/>
                <a:ea typeface="Helvetica Neue" charset="0"/>
                <a:cs typeface="Helvetica Neue" charset="0"/>
              </a:rPr>
              <a:t>hasta las que </a:t>
            </a:r>
            <a:r>
              <a:rPr lang="es-ES_tradnl" dirty="0" err="1">
                <a:latin typeface="Helvetica Neue" charset="0"/>
                <a:ea typeface="Helvetica Neue" charset="0"/>
                <a:cs typeface="Helvetica Neue" charset="0"/>
              </a:rPr>
              <a:t>están</a:t>
            </a:r>
            <a:r>
              <a:rPr lang="es-ES_tradnl" dirty="0">
                <a:latin typeface="Helvetica Neue" charset="0"/>
                <a:ea typeface="Helvetica Neue" charset="0"/>
                <a:cs typeface="Helvetica Neue" charset="0"/>
              </a:rPr>
              <a:t> en el dominio </a:t>
            </a:r>
            <a:r>
              <a:rPr lang="es-ES_tradnl" dirty="0" err="1">
                <a:latin typeface="Helvetica Neue" charset="0"/>
                <a:ea typeface="Helvetica Neue" charset="0"/>
                <a:cs typeface="Helvetica Neue" charset="0"/>
              </a:rPr>
              <a:t>público</a:t>
            </a:r>
            <a:r>
              <a:rPr lang="es-ES_tradnl" dirty="0">
                <a:latin typeface="Helvetica Neue" charset="0"/>
                <a:ea typeface="Helvetica Neue" charset="0"/>
                <a:cs typeface="Helvetica Neue" charset="0"/>
              </a:rPr>
              <a:t>. </a:t>
            </a:r>
          </a:p>
          <a:p>
            <a:endParaRPr lang="es-ES_tradnl"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
        <p:nvSpPr>
          <p:cNvPr id="5" name="Título 1"/>
          <p:cNvSpPr>
            <a:spLocks noGrp="1"/>
          </p:cNvSpPr>
          <p:nvPr>
            <p:ph type="title"/>
          </p:nvPr>
        </p:nvSpPr>
        <p:spPr>
          <a:xfrm>
            <a:off x="822960" y="286604"/>
            <a:ext cx="7543800" cy="1450757"/>
          </a:xfrm>
        </p:spPr>
        <p:txBody>
          <a:bodyPr/>
          <a:lstStyle/>
          <a:p>
            <a:r>
              <a:rPr lang="es-ES_tradnl" dirty="0"/>
              <a:t>Recomendaciones</a:t>
            </a:r>
          </a:p>
        </p:txBody>
      </p:sp>
    </p:spTree>
    <p:extLst>
      <p:ext uri="{BB962C8B-B14F-4D97-AF65-F5344CB8AC3E}">
        <p14:creationId xmlns:p14="http://schemas.microsoft.com/office/powerpoint/2010/main" val="15682517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7338" y="1845734"/>
            <a:ext cx="8569325" cy="4391554"/>
          </a:xfrm>
        </p:spPr>
        <p:txBody>
          <a:bodyPr>
            <a:normAutofit/>
          </a:bodyPr>
          <a:lstStyle/>
          <a:p>
            <a:pPr marL="457200" indent="-457200">
              <a:lnSpc>
                <a:spcPct val="150000"/>
              </a:lnSpc>
              <a:buFont typeface="+mj-lt"/>
              <a:buAutoNum type="arabicPeriod"/>
            </a:pPr>
            <a:r>
              <a:rPr lang="es-ES_tradnl" sz="2500" dirty="0" smtClean="0">
                <a:latin typeface="Helvetica Neue" charset="0"/>
                <a:ea typeface="Helvetica Neue" charset="0"/>
                <a:cs typeface="Helvetica Neue" charset="0"/>
              </a:rPr>
              <a:t>Añadir una mayor rigurosidad matemática </a:t>
            </a:r>
            <a:r>
              <a:rPr lang="es-ES_tradnl" sz="2500" dirty="0">
                <a:latin typeface="Helvetica Neue" charset="0"/>
                <a:ea typeface="Helvetica Neue" charset="0"/>
                <a:cs typeface="Helvetica Neue" charset="0"/>
              </a:rPr>
              <a:t>(modelos no lineales, filtros predictivos, promedio ponderado, etc</a:t>
            </a:r>
            <a:r>
              <a:rPr lang="es-ES_tradnl" sz="2500" dirty="0" smtClean="0">
                <a:latin typeface="Helvetica Neue" charset="0"/>
                <a:ea typeface="Helvetica Neue" charset="0"/>
                <a:cs typeface="Helvetica Neue" charset="0"/>
              </a:rPr>
              <a:t>.) agregando mas variables, etc..</a:t>
            </a:r>
          </a:p>
          <a:p>
            <a:pPr marL="457200" indent="-457200">
              <a:lnSpc>
                <a:spcPct val="150000"/>
              </a:lnSpc>
              <a:buFont typeface="+mj-lt"/>
              <a:buAutoNum type="arabicPeriod"/>
            </a:pPr>
            <a:endParaRPr lang="es-ES_tradnl" dirty="0">
              <a:latin typeface="Helvetica Neue" charset="0"/>
              <a:ea typeface="Helvetica Neue" charset="0"/>
              <a:cs typeface="Helvetica Neue" charset="0"/>
            </a:endParaRPr>
          </a:p>
          <a:p>
            <a:pPr marL="457200" indent="-457200">
              <a:lnSpc>
                <a:spcPct val="150000"/>
              </a:lnSpc>
              <a:buFont typeface="+mj-lt"/>
              <a:buAutoNum type="arabicPeriod"/>
            </a:pPr>
            <a:r>
              <a:rPr lang="es-ES_tradnl" sz="2500" dirty="0" smtClean="0">
                <a:latin typeface="Helvetica Neue" charset="0"/>
                <a:ea typeface="Helvetica Neue" charset="0"/>
                <a:cs typeface="Helvetica Neue" charset="0"/>
              </a:rPr>
              <a:t>Aumentar el estudio a mas universidades en México y en el mundo.</a:t>
            </a:r>
            <a:endParaRPr lang="es-ES_tradnl" sz="2500" dirty="0">
              <a:latin typeface="Helvetica Neue" charset="0"/>
              <a:ea typeface="Helvetica Neue" charset="0"/>
              <a:cs typeface="Helvetica Neue" charset="0"/>
            </a:endParaRPr>
          </a:p>
          <a:p>
            <a:endParaRPr lang="es-ES_tradnl"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
        <p:nvSpPr>
          <p:cNvPr id="5" name="Título 1"/>
          <p:cNvSpPr>
            <a:spLocks noGrp="1"/>
          </p:cNvSpPr>
          <p:nvPr>
            <p:ph type="title"/>
          </p:nvPr>
        </p:nvSpPr>
        <p:spPr>
          <a:xfrm>
            <a:off x="822960" y="286604"/>
            <a:ext cx="7543800" cy="1450757"/>
          </a:xfrm>
        </p:spPr>
        <p:txBody>
          <a:bodyPr/>
          <a:lstStyle/>
          <a:p>
            <a:r>
              <a:rPr lang="es-ES_tradnl" dirty="0" smtClean="0"/>
              <a:t>Trabajos futuros</a:t>
            </a:r>
            <a:endParaRPr lang="es-ES_tradnl"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3337" y="3702115"/>
            <a:ext cx="4126518" cy="678792"/>
          </a:xfrm>
          <a:prstGeom prst="rect">
            <a:avLst/>
          </a:prstGeom>
        </p:spPr>
      </p:pic>
    </p:spTree>
    <p:extLst>
      <p:ext uri="{BB962C8B-B14F-4D97-AF65-F5344CB8AC3E}">
        <p14:creationId xmlns:p14="http://schemas.microsoft.com/office/powerpoint/2010/main" val="10886079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Referencias</a:t>
            </a:r>
            <a:endParaRPr lang="es-ES_tradnl" dirty="0"/>
          </a:p>
        </p:txBody>
      </p:sp>
      <p:sp>
        <p:nvSpPr>
          <p:cNvPr id="3" name="Marcador de contenido 2"/>
          <p:cNvSpPr>
            <a:spLocks noGrp="1"/>
          </p:cNvSpPr>
          <p:nvPr>
            <p:ph idx="1"/>
          </p:nvPr>
        </p:nvSpPr>
        <p:spPr>
          <a:xfrm>
            <a:off x="287339" y="1845734"/>
            <a:ext cx="8569324" cy="4391554"/>
          </a:xfrm>
        </p:spPr>
        <p:txBody>
          <a:bodyPr>
            <a:normAutofit fontScale="70000" lnSpcReduction="20000"/>
          </a:bodyPr>
          <a:lstStyle/>
          <a:p>
            <a:pPr marL="0" indent="0" algn="just">
              <a:buNone/>
            </a:pPr>
            <a:r>
              <a:rPr lang="es-ES_tradnl" sz="2600" dirty="0" err="1" smtClean="0"/>
              <a:t>Aboites</a:t>
            </a:r>
            <a:r>
              <a:rPr lang="es-ES_tradnl" sz="2600" dirty="0" smtClean="0"/>
              <a:t>, J., &amp; Soria, M. 2008. </a:t>
            </a:r>
            <a:r>
              <a:rPr lang="es-ES_tradnl" sz="2600" i="1" dirty="0" err="1" smtClean="0"/>
              <a:t>Economía</a:t>
            </a:r>
            <a:r>
              <a:rPr lang="es-ES_tradnl" sz="2600" i="1" dirty="0" smtClean="0"/>
              <a:t> del conocimiento y propiedad intelectual: lecciones para la </a:t>
            </a:r>
            <a:r>
              <a:rPr lang="es-ES_tradnl" sz="2600" i="1" dirty="0" err="1" smtClean="0"/>
              <a:t>economía</a:t>
            </a:r>
            <a:r>
              <a:rPr lang="es-ES_tradnl" sz="2600" i="1" dirty="0" smtClean="0"/>
              <a:t> mexicana</a:t>
            </a:r>
            <a:r>
              <a:rPr lang="es-ES_tradnl" sz="2600" dirty="0" smtClean="0"/>
              <a:t>. Siglo XXI</a:t>
            </a:r>
            <a:r>
              <a:rPr lang="es-ES_tradnl" sz="2600" dirty="0"/>
              <a:t>. </a:t>
            </a:r>
            <a:endParaRPr lang="es-ES_tradnl" sz="2600" dirty="0" smtClean="0"/>
          </a:p>
          <a:p>
            <a:pPr marL="0" indent="0" algn="just">
              <a:buNone/>
            </a:pPr>
            <a:r>
              <a:rPr lang="es-ES_tradnl" sz="2600" dirty="0"/>
              <a:t>ANUIES, 1995. El Papel de la Difusión Cultural y Extensión de los Servicios en las Universidades Públicas. Revista de la Educación Superior Número 93. Volumen 24 • Enero - Marzo de 1995. Recuperado el 20 de septiembre de 2016, a partir de </a:t>
            </a:r>
            <a:r>
              <a:rPr lang="es-ES_tradnl" sz="2600" dirty="0">
                <a:hlinkClick r:id="rId2"/>
              </a:rPr>
              <a:t>http://publicaciones.anuies.mx/revista/93/3/2/es/el-papel-de-la-difusion-cultural-y-extension-de-los-servicios-en-las</a:t>
            </a:r>
            <a:r>
              <a:rPr lang="es-ES_tradnl" sz="2600" dirty="0"/>
              <a:t> </a:t>
            </a:r>
          </a:p>
          <a:p>
            <a:pPr marL="0" indent="0" algn="just">
              <a:buNone/>
            </a:pPr>
            <a:r>
              <a:rPr lang="es-ES_tradnl" sz="2600" dirty="0" err="1"/>
              <a:t>Foltz</a:t>
            </a:r>
            <a:r>
              <a:rPr lang="es-ES_tradnl" sz="2600" dirty="0"/>
              <a:t>, J., </a:t>
            </a:r>
            <a:r>
              <a:rPr lang="es-ES_tradnl" sz="2600" dirty="0" err="1"/>
              <a:t>Barham</a:t>
            </a:r>
            <a:r>
              <a:rPr lang="es-ES_tradnl" sz="2600" dirty="0"/>
              <a:t>, B. &amp; Kim, K., 2000. </a:t>
            </a:r>
            <a:r>
              <a:rPr lang="es-ES_tradnl" sz="2600" i="1" dirty="0" err="1"/>
              <a:t>Universities</a:t>
            </a:r>
            <a:r>
              <a:rPr lang="es-ES_tradnl" sz="2600" i="1" dirty="0"/>
              <a:t> and </a:t>
            </a:r>
            <a:r>
              <a:rPr lang="es-ES_tradnl" sz="2600" i="1" dirty="0" err="1"/>
              <a:t>Agricultural</a:t>
            </a:r>
            <a:r>
              <a:rPr lang="es-ES_tradnl" sz="2600" i="1" dirty="0"/>
              <a:t> </a:t>
            </a:r>
            <a:r>
              <a:rPr lang="es-ES_tradnl" sz="2600" i="1" dirty="0" err="1"/>
              <a:t>Biotechnology</a:t>
            </a:r>
            <a:r>
              <a:rPr lang="es-ES_tradnl" sz="2600" i="1" dirty="0"/>
              <a:t> </a:t>
            </a:r>
            <a:r>
              <a:rPr lang="es-ES_tradnl" sz="2600" i="1" dirty="0" err="1"/>
              <a:t>Patent</a:t>
            </a:r>
            <a:r>
              <a:rPr lang="es-ES_tradnl" sz="2600" i="1" dirty="0"/>
              <a:t> </a:t>
            </a:r>
            <a:r>
              <a:rPr lang="es-ES_tradnl" sz="2600" i="1" dirty="0" err="1"/>
              <a:t>Production</a:t>
            </a:r>
            <a:r>
              <a:rPr lang="es-ES_tradnl" sz="2600" i="1" dirty="0"/>
              <a:t>, </a:t>
            </a:r>
            <a:r>
              <a:rPr lang="es-ES_tradnl" sz="2600" dirty="0"/>
              <a:t>s.l.: s.n. </a:t>
            </a:r>
            <a:r>
              <a:rPr lang="es-ES_tradnl" sz="2600" dirty="0" err="1"/>
              <a:t>Galina</a:t>
            </a:r>
            <a:r>
              <a:rPr lang="es-ES_tradnl" sz="2600" dirty="0"/>
              <a:t>, I. &amp;. G. J., 2008. </a:t>
            </a:r>
            <a:r>
              <a:rPr lang="es-ES_tradnl" sz="2600" i="1" dirty="0" err="1"/>
              <a:t>An</a:t>
            </a:r>
            <a:r>
              <a:rPr lang="es-ES_tradnl" sz="2600" i="1" dirty="0"/>
              <a:t> </a:t>
            </a:r>
            <a:r>
              <a:rPr lang="es-ES_tradnl" sz="2600" i="1" dirty="0" err="1"/>
              <a:t>overview</a:t>
            </a:r>
            <a:r>
              <a:rPr lang="es-ES_tradnl" sz="2600" i="1" dirty="0"/>
              <a:t> of </a:t>
            </a:r>
            <a:r>
              <a:rPr lang="es-ES_tradnl" sz="2600" i="1" dirty="0" err="1"/>
              <a:t>the</a:t>
            </a:r>
            <a:r>
              <a:rPr lang="es-ES_tradnl" sz="2600" i="1" dirty="0"/>
              <a:t> </a:t>
            </a:r>
            <a:r>
              <a:rPr lang="es-ES_tradnl" sz="2600" i="1" dirty="0" err="1"/>
              <a:t>development</a:t>
            </a:r>
            <a:r>
              <a:rPr lang="es-ES_tradnl" sz="2600" i="1" dirty="0"/>
              <a:t> of open </a:t>
            </a:r>
            <a:r>
              <a:rPr lang="es-ES_tradnl" sz="2600" i="1" dirty="0" err="1"/>
              <a:t>access</a:t>
            </a:r>
            <a:r>
              <a:rPr lang="es-ES_tradnl" sz="2600" i="1" dirty="0"/>
              <a:t> </a:t>
            </a:r>
            <a:r>
              <a:rPr lang="es-ES_tradnl" sz="2600" i="1" dirty="0" err="1"/>
              <a:t>journals</a:t>
            </a:r>
            <a:r>
              <a:rPr lang="es-ES_tradnl" sz="2600" i="1" dirty="0"/>
              <a:t> and </a:t>
            </a:r>
            <a:r>
              <a:rPr lang="es-ES_tradnl" sz="2600" i="1" dirty="0" err="1"/>
              <a:t>repositories</a:t>
            </a:r>
            <a:r>
              <a:rPr lang="es-ES_tradnl" sz="2600" i="1" dirty="0"/>
              <a:t> in </a:t>
            </a:r>
            <a:r>
              <a:rPr lang="es-ES_tradnl" sz="2600" i="1" dirty="0" err="1"/>
              <a:t>Mexico</a:t>
            </a:r>
            <a:r>
              <a:rPr lang="es-ES_tradnl" sz="2600" i="1" dirty="0"/>
              <a:t>.. </a:t>
            </a:r>
            <a:r>
              <a:rPr lang="es-ES_tradnl" sz="2600" dirty="0"/>
              <a:t>Toronto, </a:t>
            </a:r>
            <a:r>
              <a:rPr lang="es-ES_tradnl" sz="2600" dirty="0" err="1"/>
              <a:t>Canada</a:t>
            </a:r>
            <a:r>
              <a:rPr lang="es-ES_tradnl" sz="2600" dirty="0"/>
              <a:t>, s.n</a:t>
            </a:r>
            <a:r>
              <a:rPr lang="es-ES_tradnl" sz="2600" dirty="0" smtClean="0"/>
              <a:t>.</a:t>
            </a:r>
          </a:p>
          <a:p>
            <a:pPr marL="0" indent="0" algn="just">
              <a:buNone/>
            </a:pPr>
            <a:r>
              <a:rPr lang="es-ES_tradnl" sz="2600" dirty="0"/>
              <a:t>Henderson, R., </a:t>
            </a:r>
            <a:r>
              <a:rPr lang="es-ES_tradnl" sz="2600" dirty="0" err="1"/>
              <a:t>Jaffe</a:t>
            </a:r>
            <a:r>
              <a:rPr lang="es-ES_tradnl" sz="2600" dirty="0"/>
              <a:t>, A. B. &amp; </a:t>
            </a:r>
            <a:r>
              <a:rPr lang="es-ES_tradnl" sz="2600" dirty="0" err="1"/>
              <a:t>Trajtenberg</a:t>
            </a:r>
            <a:r>
              <a:rPr lang="es-ES_tradnl" sz="2600" dirty="0"/>
              <a:t>, M., 1998. </a:t>
            </a:r>
            <a:r>
              <a:rPr lang="es-ES_tradnl" sz="2600" dirty="0" err="1"/>
              <a:t>Universities</a:t>
            </a:r>
            <a:r>
              <a:rPr lang="es-ES_tradnl" sz="2600" dirty="0"/>
              <a:t> as a </a:t>
            </a:r>
            <a:r>
              <a:rPr lang="es-ES_tradnl" sz="2600" dirty="0" err="1"/>
              <a:t>source</a:t>
            </a:r>
            <a:r>
              <a:rPr lang="es-ES_tradnl" sz="2600" dirty="0"/>
              <a:t> of </a:t>
            </a:r>
            <a:r>
              <a:rPr lang="es-ES_tradnl" sz="2600" dirty="0" err="1"/>
              <a:t>commercial</a:t>
            </a:r>
            <a:r>
              <a:rPr lang="es-ES_tradnl" sz="2600" dirty="0"/>
              <a:t> </a:t>
            </a:r>
            <a:r>
              <a:rPr lang="es-ES_tradnl" sz="2600" dirty="0" err="1"/>
              <a:t>technology</a:t>
            </a:r>
            <a:r>
              <a:rPr lang="es-ES_tradnl" sz="2600" dirty="0"/>
              <a:t>: </a:t>
            </a:r>
            <a:r>
              <a:rPr lang="es-ES_tradnl" sz="2600" dirty="0" err="1"/>
              <a:t>detailed</a:t>
            </a:r>
            <a:r>
              <a:rPr lang="es-ES_tradnl" sz="2600" dirty="0"/>
              <a:t> </a:t>
            </a:r>
            <a:r>
              <a:rPr lang="es-ES_tradnl" sz="2600" dirty="0" err="1"/>
              <a:t>analysis</a:t>
            </a:r>
            <a:r>
              <a:rPr lang="es-ES_tradnl" sz="2600" dirty="0"/>
              <a:t> of </a:t>
            </a:r>
            <a:r>
              <a:rPr lang="es-ES_tradnl" sz="2600" dirty="0" err="1"/>
              <a:t>university</a:t>
            </a:r>
            <a:r>
              <a:rPr lang="es-ES_tradnl" sz="2600" dirty="0"/>
              <a:t> </a:t>
            </a:r>
            <a:r>
              <a:rPr lang="es-ES_tradnl" sz="2600" dirty="0" err="1"/>
              <a:t>patenting</a:t>
            </a:r>
            <a:r>
              <a:rPr lang="es-ES_tradnl" sz="2600" dirty="0"/>
              <a:t>, 1965- 1988. </a:t>
            </a:r>
            <a:r>
              <a:rPr lang="es-ES_tradnl" sz="2600" i="1" dirty="0" err="1"/>
              <a:t>The</a:t>
            </a:r>
            <a:r>
              <a:rPr lang="es-ES_tradnl" sz="2600" i="1" dirty="0"/>
              <a:t> </a:t>
            </a:r>
            <a:r>
              <a:rPr lang="es-ES_tradnl" sz="2600" i="1" dirty="0" err="1"/>
              <a:t>Review</a:t>
            </a:r>
            <a:r>
              <a:rPr lang="es-ES_tradnl" sz="2600" i="1" dirty="0"/>
              <a:t> of </a:t>
            </a:r>
            <a:r>
              <a:rPr lang="es-ES_tradnl" sz="2600" i="1" dirty="0" err="1"/>
              <a:t>Economics</a:t>
            </a:r>
            <a:r>
              <a:rPr lang="es-ES_tradnl" sz="2600" i="1" dirty="0"/>
              <a:t> and </a:t>
            </a:r>
            <a:r>
              <a:rPr lang="es-ES_tradnl" sz="2600" i="1" dirty="0" err="1"/>
              <a:t>Statistics</a:t>
            </a:r>
            <a:r>
              <a:rPr lang="es-ES_tradnl" sz="2600" i="1" dirty="0"/>
              <a:t>, </a:t>
            </a:r>
            <a:r>
              <a:rPr lang="es-ES_tradnl" sz="2600" dirty="0"/>
              <a:t>Volumen 80, pp. 119-128. Kuhn, T. S., 1971. </a:t>
            </a:r>
            <a:r>
              <a:rPr lang="es-ES_tradnl" sz="2600" i="1" dirty="0"/>
              <a:t>La estructura de las revoluciones </a:t>
            </a:r>
            <a:r>
              <a:rPr lang="es-ES_tradnl" sz="2600" i="1" dirty="0" err="1"/>
              <a:t>científicas</a:t>
            </a:r>
            <a:r>
              <a:rPr lang="es-ES_tradnl" sz="2600" i="1" dirty="0"/>
              <a:t>. </a:t>
            </a:r>
            <a:r>
              <a:rPr lang="es-ES_tradnl" sz="2600" dirty="0" err="1"/>
              <a:t>s.l.:Fondo</a:t>
            </a:r>
            <a:r>
              <a:rPr lang="es-ES_tradnl" sz="2600" dirty="0"/>
              <a:t> de Cultura </a:t>
            </a:r>
            <a:r>
              <a:rPr lang="es-ES_tradnl" sz="2600" dirty="0" err="1"/>
              <a:t>Económica</a:t>
            </a:r>
            <a:r>
              <a:rPr lang="es-ES_tradnl" sz="2600" dirty="0"/>
              <a:t>. </a:t>
            </a:r>
          </a:p>
          <a:p>
            <a:pPr marL="0" indent="0" algn="just">
              <a:buNone/>
            </a:pPr>
            <a:r>
              <a:rPr lang="es-ES_tradnl" sz="2600" dirty="0" smtClean="0"/>
              <a:t>León</a:t>
            </a:r>
            <a:r>
              <a:rPr lang="es-ES_tradnl" sz="2600" dirty="0"/>
              <a:t>, 2014.Manual para administración de </a:t>
            </a:r>
            <a:r>
              <a:rPr lang="es-ES_tradnl" sz="2600" dirty="0" err="1"/>
              <a:t>Dspace</a:t>
            </a:r>
            <a:r>
              <a:rPr lang="es-ES_tradnl" sz="2600" dirty="0"/>
              <a:t>™. Recuperado el 20 de septiembre de 2016, a partir de </a:t>
            </a:r>
            <a:r>
              <a:rPr lang="es-ES_tradnl" sz="2600" dirty="0">
                <a:hlinkClick r:id="rId3" invalidUrl="http://www.ru.tic.unam.mx:8080/bitstream/DGTIC/81872/1/Manual DSpace r.pdf"/>
              </a:rPr>
              <a:t>http://www.ru.tic.unam.mx:8080/bitstream/DGTIC/81872/1/Manual%20DSpace%20r.pdf</a:t>
            </a:r>
            <a:r>
              <a:rPr lang="es-ES_tradnl" sz="2600" dirty="0"/>
              <a:t> </a:t>
            </a:r>
          </a:p>
          <a:p>
            <a:endParaRPr lang="es-ES_tradnl" sz="1600" dirty="0"/>
          </a:p>
          <a:p>
            <a:pPr>
              <a:buFont typeface="Calibri" charset="0"/>
              <a:buChar char=" "/>
            </a:pPr>
            <a:endParaRPr lang="es-ES_tradnl" sz="1600" dirty="0"/>
          </a:p>
          <a:p>
            <a:pPr>
              <a:buFont typeface="Calibri" charset="0"/>
              <a:buChar char=" "/>
            </a:pPr>
            <a:endParaRPr lang="es-ES_tradnl" sz="1600" dirty="0"/>
          </a:p>
          <a:p>
            <a:pPr>
              <a:buFont typeface="Wingdings" charset="2"/>
              <a:buChar char="ü"/>
            </a:pPr>
            <a:endParaRPr lang="es-ES_tradnl" sz="1500" dirty="0"/>
          </a:p>
        </p:txBody>
      </p:sp>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Tree>
    <p:extLst>
      <p:ext uri="{BB962C8B-B14F-4D97-AF65-F5344CB8AC3E}">
        <p14:creationId xmlns:p14="http://schemas.microsoft.com/office/powerpoint/2010/main" val="725229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Referencias</a:t>
            </a:r>
            <a:endParaRPr lang="es-ES_tradnl" dirty="0"/>
          </a:p>
        </p:txBody>
      </p:sp>
      <p:sp>
        <p:nvSpPr>
          <p:cNvPr id="3" name="Marcador de contenido 2"/>
          <p:cNvSpPr>
            <a:spLocks noGrp="1"/>
          </p:cNvSpPr>
          <p:nvPr>
            <p:ph idx="1"/>
          </p:nvPr>
        </p:nvSpPr>
        <p:spPr>
          <a:xfrm>
            <a:off x="287339" y="1845734"/>
            <a:ext cx="8569324" cy="4023360"/>
          </a:xfrm>
        </p:spPr>
        <p:txBody>
          <a:bodyPr>
            <a:normAutofit fontScale="92500" lnSpcReduction="20000"/>
          </a:bodyPr>
          <a:lstStyle/>
          <a:p>
            <a:r>
              <a:rPr lang="es-ES_tradnl" dirty="0"/>
              <a:t>Mitaya, Y., 2000. </a:t>
            </a:r>
            <a:r>
              <a:rPr lang="es-ES_tradnl" dirty="0" err="1"/>
              <a:t>An</a:t>
            </a:r>
            <a:r>
              <a:rPr lang="es-ES_tradnl" dirty="0"/>
              <a:t> </a:t>
            </a:r>
            <a:r>
              <a:rPr lang="es-ES_tradnl" dirty="0" err="1"/>
              <a:t>empirical</a:t>
            </a:r>
            <a:r>
              <a:rPr lang="es-ES_tradnl" dirty="0"/>
              <a:t> </a:t>
            </a:r>
            <a:r>
              <a:rPr lang="es-ES_tradnl" dirty="0" err="1"/>
              <a:t>analysis</a:t>
            </a:r>
            <a:r>
              <a:rPr lang="es-ES_tradnl" dirty="0"/>
              <a:t> of </a:t>
            </a:r>
            <a:r>
              <a:rPr lang="es-ES_tradnl" dirty="0" err="1"/>
              <a:t>innovative</a:t>
            </a:r>
            <a:r>
              <a:rPr lang="es-ES_tradnl" dirty="0"/>
              <a:t> </a:t>
            </a:r>
            <a:r>
              <a:rPr lang="es-ES_tradnl" dirty="0" err="1"/>
              <a:t>activity</a:t>
            </a:r>
            <a:r>
              <a:rPr lang="es-ES_tradnl" dirty="0"/>
              <a:t> of </a:t>
            </a:r>
            <a:r>
              <a:rPr lang="es-ES_tradnl" dirty="0" err="1"/>
              <a:t>universities</a:t>
            </a:r>
            <a:r>
              <a:rPr lang="es-ES_tradnl" dirty="0"/>
              <a:t> in </a:t>
            </a:r>
            <a:r>
              <a:rPr lang="es-ES_tradnl" dirty="0" err="1"/>
              <a:t>the</a:t>
            </a:r>
            <a:r>
              <a:rPr lang="es-ES_tradnl" dirty="0"/>
              <a:t> </a:t>
            </a:r>
            <a:r>
              <a:rPr lang="es-ES_tradnl" dirty="0" err="1"/>
              <a:t>United</a:t>
            </a:r>
            <a:r>
              <a:rPr lang="es-ES_tradnl" dirty="0"/>
              <a:t> </a:t>
            </a:r>
            <a:r>
              <a:rPr lang="es-ES_tradnl" dirty="0" err="1"/>
              <a:t>States</a:t>
            </a:r>
            <a:r>
              <a:rPr lang="es-ES_tradnl" dirty="0"/>
              <a:t>. </a:t>
            </a:r>
            <a:r>
              <a:rPr lang="es-ES_tradnl" i="1" dirty="0" err="1"/>
              <a:t>Technovation</a:t>
            </a:r>
            <a:r>
              <a:rPr lang="es-ES_tradnl" i="1" dirty="0"/>
              <a:t>, </a:t>
            </a:r>
            <a:r>
              <a:rPr lang="es-ES_tradnl" dirty="0"/>
              <a:t>Volumen 20, pp. 413-425. </a:t>
            </a:r>
            <a:endParaRPr lang="es-ES_tradnl" sz="1800" dirty="0"/>
          </a:p>
          <a:p>
            <a:r>
              <a:rPr lang="es-ES_tradnl" dirty="0" smtClean="0"/>
              <a:t>NAI</a:t>
            </a:r>
            <a:r>
              <a:rPr lang="es-ES_tradnl" dirty="0"/>
              <a:t>, 2016. Recuperado el 20 de septiembre de 2016, a partir de </a:t>
            </a:r>
            <a:r>
              <a:rPr lang="es-ES_tradnl" dirty="0">
                <a:hlinkClick r:id="rId2"/>
              </a:rPr>
              <a:t>http://www.academyofinventors.com/pdf/top-100-universities-2015.pdf</a:t>
            </a:r>
            <a:endParaRPr lang="es-ES_tradnl" dirty="0"/>
          </a:p>
          <a:p>
            <a:r>
              <a:rPr lang="es-ES_tradnl" dirty="0" err="1" smtClean="0"/>
              <a:t>Pavitt</a:t>
            </a:r>
            <a:r>
              <a:rPr lang="es-ES_tradnl" dirty="0"/>
              <a:t>, K. 1984. </a:t>
            </a:r>
            <a:r>
              <a:rPr lang="es-ES_tradnl" dirty="0" err="1"/>
              <a:t>Sectoral</a:t>
            </a:r>
            <a:r>
              <a:rPr lang="es-ES_tradnl" dirty="0"/>
              <a:t> </a:t>
            </a:r>
            <a:r>
              <a:rPr lang="es-ES_tradnl" dirty="0" err="1"/>
              <a:t>patterns</a:t>
            </a:r>
            <a:r>
              <a:rPr lang="es-ES_tradnl" dirty="0"/>
              <a:t> of </a:t>
            </a:r>
            <a:r>
              <a:rPr lang="es-ES_tradnl" dirty="0" err="1"/>
              <a:t>technical</a:t>
            </a:r>
            <a:r>
              <a:rPr lang="es-ES_tradnl" dirty="0"/>
              <a:t> </a:t>
            </a:r>
            <a:r>
              <a:rPr lang="es-ES_tradnl" dirty="0" err="1"/>
              <a:t>change</a:t>
            </a:r>
            <a:r>
              <a:rPr lang="es-ES_tradnl" dirty="0"/>
              <a:t>: </a:t>
            </a:r>
            <a:r>
              <a:rPr lang="es-ES_tradnl" dirty="0" err="1"/>
              <a:t>towards</a:t>
            </a:r>
            <a:r>
              <a:rPr lang="es-ES_tradnl" dirty="0"/>
              <a:t> a </a:t>
            </a:r>
            <a:r>
              <a:rPr lang="es-ES_tradnl" dirty="0" err="1"/>
              <a:t>taxonomy</a:t>
            </a:r>
            <a:r>
              <a:rPr lang="es-ES_tradnl" dirty="0"/>
              <a:t> and a </a:t>
            </a:r>
            <a:r>
              <a:rPr lang="es-ES_tradnl" dirty="0" err="1"/>
              <a:t>theory</a:t>
            </a:r>
            <a:r>
              <a:rPr lang="es-ES_tradnl" dirty="0"/>
              <a:t>. </a:t>
            </a:r>
            <a:r>
              <a:rPr lang="es-ES_tradnl" dirty="0" err="1"/>
              <a:t>Research</a:t>
            </a:r>
            <a:r>
              <a:rPr lang="es-ES_tradnl" dirty="0"/>
              <a:t> </a:t>
            </a:r>
            <a:r>
              <a:rPr lang="es-ES_tradnl" dirty="0" err="1"/>
              <a:t>Policy</a:t>
            </a:r>
            <a:r>
              <a:rPr lang="es-ES_tradnl" dirty="0"/>
              <a:t>, v. 13, p. 343-373.</a:t>
            </a:r>
          </a:p>
          <a:p>
            <a:r>
              <a:rPr lang="es-ES_tradnl" dirty="0" smtClean="0"/>
              <a:t>SE, 2011. La Transferencia de conocimiento. Fundación Idea. Reporte Técnico. Recuperado el 20 de septiembre de 2016, a partir de:  </a:t>
            </a:r>
            <a:r>
              <a:rPr lang="es-ES_tradnl" dirty="0" smtClean="0">
                <a:hlinkClick r:id="rId3" invalidUrl="http://www.fundacionidea.org.mx/assets/files/Estrategia de Transferencia de Conocimiento - Gobierno Federal.pdf"/>
              </a:rPr>
              <a:t>http</a:t>
            </a:r>
            <a:r>
              <a:rPr lang="es-ES_tradnl" dirty="0">
                <a:hlinkClick r:id="rId4" invalidUrl="http://www.fundacionidea.org.mx/assets/files/Estrategia de Transferencia de Conocimiento - Gobierno Federal.pdf"/>
              </a:rPr>
              <a:t>://www.fundacionidea.org.mx/assets/files/Estrategia%20de%20Transferencia%20de%20Conocimiento%20-%</a:t>
            </a:r>
            <a:r>
              <a:rPr lang="es-ES_tradnl" dirty="0" smtClean="0">
                <a:hlinkClick r:id="rId5" invalidUrl="http://www.fundacionidea.org.mx/assets/files/Estrategia de Transferencia de Conocimiento - Gobierno Federal.pdf"/>
              </a:rPr>
              <a:t>20Gobierno%20Federal.pdf</a:t>
            </a:r>
            <a:r>
              <a:rPr lang="es-ES_tradnl" dirty="0" smtClean="0"/>
              <a:t> </a:t>
            </a:r>
          </a:p>
          <a:p>
            <a:r>
              <a:rPr lang="es-ES_tradnl" dirty="0" smtClean="0"/>
              <a:t>Soria</a:t>
            </a:r>
            <a:r>
              <a:rPr lang="es-ES_tradnl" dirty="0"/>
              <a:t>, 2015. Estrategias de </a:t>
            </a:r>
            <a:r>
              <a:rPr lang="es-ES_tradnl" dirty="0" err="1"/>
              <a:t>Apropiación</a:t>
            </a:r>
            <a:r>
              <a:rPr lang="es-ES_tradnl" dirty="0"/>
              <a:t> por Agentes de Patentes </a:t>
            </a:r>
            <a:r>
              <a:rPr lang="es-ES_tradnl" dirty="0" err="1"/>
              <a:t>Académicas</a:t>
            </a:r>
            <a:r>
              <a:rPr lang="es-ES_tradnl" dirty="0"/>
              <a:t> en </a:t>
            </a:r>
            <a:r>
              <a:rPr lang="es-ES_tradnl" dirty="0" err="1"/>
              <a:t>México</a:t>
            </a:r>
            <a:r>
              <a:rPr lang="es-ES_tradnl" dirty="0"/>
              <a:t>. </a:t>
            </a:r>
            <a:r>
              <a:rPr lang="es-ES_tradnl" i="1" dirty="0"/>
              <a:t>Revista Propiedad Intelectual, </a:t>
            </a:r>
            <a:r>
              <a:rPr lang="es-ES_tradnl" dirty="0"/>
              <a:t>15(18), pp. 84-101</a:t>
            </a:r>
            <a:r>
              <a:rPr lang="es-ES_tradnl" dirty="0" smtClean="0"/>
              <a:t>.</a:t>
            </a:r>
          </a:p>
          <a:p>
            <a:r>
              <a:rPr lang="es-ES_tradnl" dirty="0" smtClean="0"/>
              <a:t>Soria, 2016. Reporte interno de Investigación. Departamento de Producción Económica, UAM Xochimilco.</a:t>
            </a:r>
            <a:endParaRPr lang="es-ES_tradnl" dirty="0"/>
          </a:p>
          <a:p>
            <a:endParaRPr lang="es-ES_tradnl" dirty="0"/>
          </a:p>
          <a:p>
            <a:endParaRPr lang="es-ES_tradnl" dirty="0"/>
          </a:p>
        </p:txBody>
      </p:sp>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Tree>
    <p:extLst>
      <p:ext uri="{BB962C8B-B14F-4D97-AF65-F5344CB8AC3E}">
        <p14:creationId xmlns:p14="http://schemas.microsoft.com/office/powerpoint/2010/main" val="2027686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9856" y="2781325"/>
            <a:ext cx="7464287" cy="1450757"/>
          </a:xfrm>
        </p:spPr>
        <p:txBody>
          <a:bodyPr>
            <a:noAutofit/>
          </a:bodyPr>
          <a:lstStyle/>
          <a:p>
            <a:r>
              <a:rPr lang="es-ES_tradnl" sz="15000" dirty="0" smtClean="0">
                <a:latin typeface="Helvetica Neue" charset="0"/>
                <a:ea typeface="Helvetica Neue" charset="0"/>
                <a:cs typeface="Helvetica Neue" charset="0"/>
              </a:rPr>
              <a:t>Gracias!</a:t>
            </a:r>
            <a:endParaRPr lang="es-ES_tradnl" sz="15000" dirty="0">
              <a:latin typeface="Helvetica Neue" charset="0"/>
              <a:ea typeface="Helvetica Neue" charset="0"/>
              <a:cs typeface="Helvetica Neue" charset="0"/>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Tree>
    <p:extLst>
      <p:ext uri="{BB962C8B-B14F-4D97-AF65-F5344CB8AC3E}">
        <p14:creationId xmlns:p14="http://schemas.microsoft.com/office/powerpoint/2010/main" val="19170360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69864" y="1823404"/>
            <a:ext cx="8686799" cy="2497186"/>
          </a:xfrm>
        </p:spPr>
        <p:txBody>
          <a:bodyPr>
            <a:noAutofit/>
          </a:bodyPr>
          <a:lstStyle/>
          <a:p>
            <a:pPr algn="ctr">
              <a:lnSpc>
                <a:spcPct val="150000"/>
              </a:lnSpc>
            </a:pPr>
            <a:r>
              <a:rPr lang="es-ES_tradnl" sz="4000" dirty="0">
                <a:latin typeface="Helvetica Neue" charset="0"/>
                <a:ea typeface="Helvetica Neue" charset="0"/>
                <a:cs typeface="Helvetica Neue" charset="0"/>
              </a:rPr>
              <a:t>La </a:t>
            </a:r>
            <a:r>
              <a:rPr lang="es-ES_tradnl" sz="4000" dirty="0" smtClean="0">
                <a:latin typeface="Helvetica Neue" charset="0"/>
                <a:ea typeface="Helvetica Neue" charset="0"/>
                <a:cs typeface="Helvetica Neue" charset="0"/>
              </a:rPr>
              <a:t>difusión </a:t>
            </a:r>
            <a:r>
              <a:rPr lang="es-ES_tradnl" sz="4000" dirty="0">
                <a:latin typeface="Helvetica Neue" charset="0"/>
                <a:ea typeface="Helvetica Neue" charset="0"/>
                <a:cs typeface="Helvetica Neue" charset="0"/>
              </a:rPr>
              <a:t>digital de las patentes </a:t>
            </a:r>
            <a:br>
              <a:rPr lang="es-ES_tradnl" sz="4000" dirty="0">
                <a:latin typeface="Helvetica Neue" charset="0"/>
                <a:ea typeface="Helvetica Neue" charset="0"/>
                <a:cs typeface="Helvetica Neue" charset="0"/>
              </a:rPr>
            </a:br>
            <a:r>
              <a:rPr lang="es-ES_tradnl" sz="4000" dirty="0">
                <a:latin typeface="Helvetica Neue" charset="0"/>
                <a:ea typeface="Helvetica Neue" charset="0"/>
                <a:cs typeface="Helvetica Neue" charset="0"/>
              </a:rPr>
              <a:t>en las principales universidades de </a:t>
            </a:r>
            <a:r>
              <a:rPr lang="es-ES_tradnl" sz="4000" dirty="0" smtClean="0">
                <a:latin typeface="Helvetica Neue" charset="0"/>
                <a:ea typeface="Helvetica Neue" charset="0"/>
                <a:cs typeface="Helvetica Neue" charset="0"/>
              </a:rPr>
              <a:t>México </a:t>
            </a:r>
            <a:r>
              <a:rPr lang="es-ES_tradnl" sz="4000" dirty="0">
                <a:latin typeface="Helvetica Neue" charset="0"/>
                <a:ea typeface="Helvetica Neue" charset="0"/>
                <a:cs typeface="Helvetica Neue" charset="0"/>
              </a:rPr>
              <a:t>y Estados Unidos </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
        <p:nvSpPr>
          <p:cNvPr id="5" name="CuadroTexto 4"/>
          <p:cNvSpPr txBox="1"/>
          <p:nvPr/>
        </p:nvSpPr>
        <p:spPr>
          <a:xfrm>
            <a:off x="6460434" y="6415759"/>
            <a:ext cx="2782956" cy="369332"/>
          </a:xfrm>
          <a:prstGeom prst="rect">
            <a:avLst/>
          </a:prstGeom>
          <a:noFill/>
        </p:spPr>
        <p:txBody>
          <a:bodyPr wrap="square" rtlCol="0">
            <a:spAutoFit/>
          </a:bodyPr>
          <a:lstStyle/>
          <a:p>
            <a:r>
              <a:rPr lang="es-ES_tradnl" dirty="0" smtClean="0">
                <a:solidFill>
                  <a:schemeClr val="bg1"/>
                </a:solidFill>
              </a:rPr>
              <a:t>21 DE SEPTIEMBRE 2016</a:t>
            </a:r>
            <a:endParaRPr lang="es-ES_tradnl" dirty="0">
              <a:solidFill>
                <a:schemeClr val="bg1"/>
              </a:solidFill>
            </a:endParaRPr>
          </a:p>
        </p:txBody>
      </p:sp>
      <p:sp>
        <p:nvSpPr>
          <p:cNvPr id="7" name="CuadroTexto 6"/>
          <p:cNvSpPr txBox="1"/>
          <p:nvPr/>
        </p:nvSpPr>
        <p:spPr>
          <a:xfrm>
            <a:off x="876693" y="4591524"/>
            <a:ext cx="7979970" cy="1631216"/>
          </a:xfrm>
          <a:prstGeom prst="rect">
            <a:avLst/>
          </a:prstGeom>
          <a:noFill/>
        </p:spPr>
        <p:txBody>
          <a:bodyPr wrap="square" rtlCol="0">
            <a:spAutoFit/>
          </a:bodyPr>
          <a:lstStyle/>
          <a:p>
            <a:r>
              <a:rPr lang="es-ES_tradnl" sz="2000" dirty="0">
                <a:latin typeface="Helvetica Neue" charset="0"/>
                <a:ea typeface="Helvetica Neue" charset="0"/>
                <a:cs typeface="Helvetica Neue" charset="0"/>
              </a:rPr>
              <a:t>Presenta:</a:t>
            </a:r>
          </a:p>
          <a:p>
            <a:r>
              <a:rPr lang="es-ES_tradnl" sz="2000" dirty="0">
                <a:latin typeface="Helvetica Neue" charset="0"/>
                <a:ea typeface="Helvetica Neue" charset="0"/>
                <a:cs typeface="Helvetica Neue" charset="0"/>
              </a:rPr>
              <a:t>Ing. Biónico </a:t>
            </a:r>
            <a:r>
              <a:rPr lang="es-ES_tradnl" sz="2000" dirty="0" err="1" smtClean="0">
                <a:latin typeface="Helvetica Neue" charset="0"/>
                <a:ea typeface="Helvetica Neue" charset="0"/>
                <a:cs typeface="Helvetica Neue" charset="0"/>
              </a:rPr>
              <a:t>Hazur</a:t>
            </a:r>
            <a:r>
              <a:rPr lang="es-ES_tradnl" sz="2000" dirty="0" smtClean="0">
                <a:latin typeface="Helvetica Neue" charset="0"/>
                <a:ea typeface="Helvetica Neue" charset="0"/>
                <a:cs typeface="Helvetica Neue" charset="0"/>
              </a:rPr>
              <a:t> </a:t>
            </a:r>
            <a:r>
              <a:rPr lang="es-ES_tradnl" sz="2000" dirty="0" err="1" smtClean="0">
                <a:latin typeface="Helvetica Neue" charset="0"/>
                <a:ea typeface="Helvetica Neue" charset="0"/>
                <a:cs typeface="Helvetica Neue" charset="0"/>
              </a:rPr>
              <a:t>Sahib</a:t>
            </a:r>
            <a:r>
              <a:rPr lang="es-ES_tradnl" sz="2000" dirty="0" smtClean="0">
                <a:latin typeface="Helvetica Neue" charset="0"/>
                <a:ea typeface="Helvetica Neue" charset="0"/>
                <a:cs typeface="Helvetica Neue" charset="0"/>
              </a:rPr>
              <a:t> </a:t>
            </a:r>
            <a:r>
              <a:rPr lang="es-ES_tradnl" sz="2000" dirty="0" err="1" smtClean="0">
                <a:latin typeface="Helvetica Neue" charset="0"/>
                <a:ea typeface="Helvetica Neue" charset="0"/>
                <a:cs typeface="Helvetica Neue" charset="0"/>
              </a:rPr>
              <a:t>Socconini</a:t>
            </a:r>
            <a:r>
              <a:rPr lang="es-ES_tradnl" sz="2000" dirty="0" smtClean="0">
                <a:latin typeface="Helvetica Neue" charset="0"/>
                <a:ea typeface="Helvetica Neue" charset="0"/>
                <a:cs typeface="Helvetica Neue" charset="0"/>
              </a:rPr>
              <a:t> Alvarado</a:t>
            </a:r>
            <a:endParaRPr lang="es-ES_tradnl" sz="2000" dirty="0">
              <a:latin typeface="Helvetica Neue" charset="0"/>
              <a:ea typeface="Helvetica Neue" charset="0"/>
              <a:cs typeface="Helvetica Neue" charset="0"/>
            </a:endParaRPr>
          </a:p>
          <a:p>
            <a:endParaRPr lang="es-ES_tradnl" sz="2000" dirty="0" smtClean="0">
              <a:latin typeface="Helvetica Neue" charset="0"/>
              <a:ea typeface="Helvetica Neue" charset="0"/>
              <a:cs typeface="Helvetica Neue" charset="0"/>
            </a:endParaRPr>
          </a:p>
          <a:p>
            <a:r>
              <a:rPr lang="es-ES_tradnl" sz="2000" dirty="0" smtClean="0">
                <a:latin typeface="Helvetica Neue" charset="0"/>
                <a:ea typeface="Helvetica Neue" charset="0"/>
                <a:cs typeface="Helvetica Neue" charset="0"/>
              </a:rPr>
              <a:t>Asesor</a:t>
            </a:r>
            <a:r>
              <a:rPr lang="es-ES_tradnl" sz="2000" dirty="0">
                <a:latin typeface="Helvetica Neue" charset="0"/>
                <a:ea typeface="Helvetica Neue" charset="0"/>
                <a:cs typeface="Helvetica Neue" charset="0"/>
              </a:rPr>
              <a:t>:</a:t>
            </a:r>
          </a:p>
          <a:p>
            <a:r>
              <a:rPr lang="es-ES_tradnl" sz="2000" dirty="0" smtClean="0">
                <a:latin typeface="Helvetica Neue" charset="0"/>
                <a:ea typeface="Helvetica Neue" charset="0"/>
                <a:cs typeface="Helvetica Neue" charset="0"/>
              </a:rPr>
              <a:t>Prof. Dr</a:t>
            </a:r>
            <a:r>
              <a:rPr lang="es-ES_tradnl" sz="2000" dirty="0">
                <a:latin typeface="Helvetica Neue" charset="0"/>
                <a:ea typeface="Helvetica Neue" charset="0"/>
                <a:cs typeface="Helvetica Neue" charset="0"/>
              </a:rPr>
              <a:t>. </a:t>
            </a:r>
            <a:r>
              <a:rPr lang="es-ES_tradnl" sz="2000" dirty="0" smtClean="0">
                <a:latin typeface="Helvetica Neue" charset="0"/>
                <a:ea typeface="Helvetica Neue" charset="0"/>
                <a:cs typeface="Helvetica Neue" charset="0"/>
              </a:rPr>
              <a:t>Manuel Soria López</a:t>
            </a:r>
            <a:endParaRPr lang="es-ES_tradnl" sz="2000" dirty="0">
              <a:latin typeface="Helvetica Neue" charset="0"/>
              <a:ea typeface="Helvetica Neue" charset="0"/>
              <a:cs typeface="Helvetica Neue" charset="0"/>
            </a:endParaRPr>
          </a:p>
        </p:txBody>
      </p:sp>
    </p:spTree>
    <p:extLst>
      <p:ext uri="{BB962C8B-B14F-4D97-AF65-F5344CB8AC3E}">
        <p14:creationId xmlns:p14="http://schemas.microsoft.com/office/powerpoint/2010/main" val="1815683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(3) Hipótesis</a:t>
            </a:r>
            <a:endParaRPr lang="es-ES_tradnl" dirty="0"/>
          </a:p>
        </p:txBody>
      </p:sp>
      <p:sp>
        <p:nvSpPr>
          <p:cNvPr id="3" name="Marcador de contenido 2"/>
          <p:cNvSpPr>
            <a:spLocks noGrp="1"/>
          </p:cNvSpPr>
          <p:nvPr>
            <p:ph idx="1"/>
          </p:nvPr>
        </p:nvSpPr>
        <p:spPr>
          <a:xfrm>
            <a:off x="287339" y="1845734"/>
            <a:ext cx="8569324" cy="4391554"/>
          </a:xfrm>
        </p:spPr>
        <p:txBody>
          <a:bodyPr>
            <a:noAutofit/>
          </a:bodyPr>
          <a:lstStyle/>
          <a:p>
            <a:pPr algn="just">
              <a:lnSpc>
                <a:spcPct val="150000"/>
              </a:lnSpc>
            </a:pPr>
            <a:r>
              <a:rPr lang="es-ES_tradnl" dirty="0" smtClean="0">
                <a:latin typeface="Helvetica Neue" charset="0"/>
                <a:ea typeface="Helvetica Neue" charset="0"/>
                <a:cs typeface="Helvetica Neue" charset="0"/>
              </a:rPr>
              <a:t>Al medir </a:t>
            </a:r>
            <a:r>
              <a:rPr lang="es-ES_tradnl" dirty="0">
                <a:latin typeface="Helvetica Neue" charset="0"/>
                <a:ea typeface="Helvetica Neue" charset="0"/>
                <a:cs typeface="Helvetica Neue" charset="0"/>
              </a:rPr>
              <a:t>la difusión digital de patentes </a:t>
            </a:r>
            <a:r>
              <a:rPr lang="es-ES_tradnl" dirty="0" smtClean="0">
                <a:latin typeface="Helvetica Neue" charset="0"/>
                <a:ea typeface="Helvetica Neue" charset="0"/>
                <a:cs typeface="Helvetica Neue" charset="0"/>
              </a:rPr>
              <a:t>a partir del indicador que surge de un </a:t>
            </a:r>
            <a:r>
              <a:rPr lang="es-ES_tradnl" dirty="0">
                <a:latin typeface="Helvetica Neue" charset="0"/>
                <a:ea typeface="Helvetica Neue" charset="0"/>
                <a:cs typeface="Helvetica Neue" charset="0"/>
              </a:rPr>
              <a:t>conjunto de variables propuestas</a:t>
            </a:r>
            <a:r>
              <a:rPr lang="es-ES_tradnl" dirty="0" smtClean="0">
                <a:latin typeface="Helvetica Neue" charset="0"/>
                <a:ea typeface="Helvetica Neue" charset="0"/>
                <a:cs typeface="Helvetica Neue" charset="0"/>
              </a:rPr>
              <a:t>, es posible determinar la magnitud diferencial de la difusión digital de patentes entre estas universidades de México y EUA.</a:t>
            </a:r>
            <a:r>
              <a:rPr lang="es-ES_tradnl" dirty="0">
                <a:latin typeface="Helvetica Neue" charset="0"/>
                <a:ea typeface="Helvetica Neue" charset="0"/>
                <a:cs typeface="Helvetica Neue" charset="0"/>
              </a:rPr>
              <a:t> </a:t>
            </a:r>
            <a:endParaRPr lang="es-ES_tradnl" dirty="0" smtClean="0">
              <a:latin typeface="Helvetica Neue" charset="0"/>
              <a:ea typeface="Helvetica Neue" charset="0"/>
              <a:cs typeface="Helvetica Neue" charset="0"/>
            </a:endParaRPr>
          </a:p>
          <a:p>
            <a:pPr algn="just">
              <a:lnSpc>
                <a:spcPct val="150000"/>
              </a:lnSpc>
            </a:pPr>
            <a:r>
              <a:rPr lang="es-ES_tradnl" dirty="0" smtClean="0">
                <a:latin typeface="Helvetica Neue" charset="0"/>
                <a:ea typeface="Helvetica Neue" charset="0"/>
                <a:cs typeface="Helvetica Neue" charset="0"/>
              </a:rPr>
              <a:t>Como hipótesis se presume que la calidad de la difusión digital es inferior en las universidades de México al compararlas con las universidades de los EUA, lo cual se verá reflejado en una brecha de gran magnitud entre ambos conjuntos de universidades.</a:t>
            </a: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Tree>
    <p:extLst>
      <p:ext uri="{BB962C8B-B14F-4D97-AF65-F5344CB8AC3E}">
        <p14:creationId xmlns:p14="http://schemas.microsoft.com/office/powerpoint/2010/main" val="13656396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(4)Justificación</a:t>
            </a:r>
            <a:endParaRPr lang="es-ES_tradnl" dirty="0"/>
          </a:p>
        </p:txBody>
      </p:sp>
      <p:sp>
        <p:nvSpPr>
          <p:cNvPr id="3" name="Marcador de contenido 2"/>
          <p:cNvSpPr>
            <a:spLocks noGrp="1"/>
          </p:cNvSpPr>
          <p:nvPr>
            <p:ph idx="1"/>
          </p:nvPr>
        </p:nvSpPr>
        <p:spPr>
          <a:xfrm>
            <a:off x="287339" y="1845734"/>
            <a:ext cx="8569324" cy="4391554"/>
          </a:xfrm>
        </p:spPr>
        <p:txBody>
          <a:bodyPr>
            <a:noAutofit/>
          </a:bodyPr>
          <a:lstStyle/>
          <a:p>
            <a:pPr algn="just">
              <a:lnSpc>
                <a:spcPct val="150000"/>
              </a:lnSpc>
            </a:pPr>
            <a:r>
              <a:rPr lang="es-ES_tradnl" sz="1800" dirty="0" smtClean="0">
                <a:latin typeface="Helvetica Neue" charset="0"/>
                <a:ea typeface="Helvetica Neue" charset="0"/>
                <a:cs typeface="Helvetica Neue" charset="0"/>
              </a:rPr>
              <a:t>En general, en la </a:t>
            </a:r>
            <a:r>
              <a:rPr lang="es-ES_tradnl" sz="1800" dirty="0" err="1">
                <a:latin typeface="Helvetica Neue" charset="0"/>
                <a:ea typeface="Helvetica Neue" charset="0"/>
                <a:cs typeface="Helvetica Neue" charset="0"/>
              </a:rPr>
              <a:t>economía</a:t>
            </a:r>
            <a:r>
              <a:rPr lang="es-ES_tradnl" sz="1800" dirty="0">
                <a:latin typeface="Helvetica Neue" charset="0"/>
                <a:ea typeface="Helvetica Neue" charset="0"/>
                <a:cs typeface="Helvetica Neue" charset="0"/>
              </a:rPr>
              <a:t> basada en </a:t>
            </a:r>
            <a:r>
              <a:rPr lang="es-ES_tradnl" sz="1800" dirty="0" smtClean="0">
                <a:latin typeface="Helvetica Neue" charset="0"/>
                <a:ea typeface="Helvetica Neue" charset="0"/>
                <a:cs typeface="Helvetica Neue" charset="0"/>
              </a:rPr>
              <a:t>conocimiento, los sistemas nacionales, regionales, y locales de innovación requieren </a:t>
            </a:r>
            <a:r>
              <a:rPr lang="es-ES_tradnl" sz="1800" dirty="0">
                <a:latin typeface="Helvetica Neue" charset="0"/>
                <a:ea typeface="Helvetica Neue" charset="0"/>
                <a:cs typeface="Helvetica Neue" charset="0"/>
              </a:rPr>
              <a:t>de la </a:t>
            </a:r>
            <a:r>
              <a:rPr lang="es-ES_tradnl" sz="1800" dirty="0" err="1">
                <a:latin typeface="Helvetica Neue" charset="0"/>
                <a:ea typeface="Helvetica Neue" charset="0"/>
                <a:cs typeface="Helvetica Neue" charset="0"/>
              </a:rPr>
              <a:t>más</a:t>
            </a:r>
            <a:r>
              <a:rPr lang="es-ES_tradnl" sz="1800" dirty="0">
                <a:latin typeface="Helvetica Neue" charset="0"/>
                <a:ea typeface="Helvetica Neue" charset="0"/>
                <a:cs typeface="Helvetica Neue" charset="0"/>
              </a:rPr>
              <a:t> amplia </a:t>
            </a:r>
            <a:r>
              <a:rPr lang="es-ES_tradnl" sz="1800" dirty="0" err="1">
                <a:latin typeface="Helvetica Neue" charset="0"/>
                <a:ea typeface="Helvetica Neue" charset="0"/>
                <a:cs typeface="Helvetica Neue" charset="0"/>
              </a:rPr>
              <a:t>difusión</a:t>
            </a:r>
            <a:r>
              <a:rPr lang="es-ES_tradnl" sz="1800" dirty="0">
                <a:latin typeface="Helvetica Neue" charset="0"/>
                <a:ea typeface="Helvetica Neue" charset="0"/>
                <a:cs typeface="Helvetica Neue" charset="0"/>
              </a:rPr>
              <a:t> de la </a:t>
            </a:r>
            <a:r>
              <a:rPr lang="es-ES_tradnl" sz="1800" dirty="0" err="1">
                <a:latin typeface="Helvetica Neue" charset="0"/>
                <a:ea typeface="Helvetica Neue" charset="0"/>
                <a:cs typeface="Helvetica Neue" charset="0"/>
              </a:rPr>
              <a:t>información</a:t>
            </a:r>
            <a:r>
              <a:rPr lang="es-ES_tradnl" sz="1800" dirty="0">
                <a:latin typeface="Helvetica Neue" charset="0"/>
                <a:ea typeface="Helvetica Neue" charset="0"/>
                <a:cs typeface="Helvetica Neue" charset="0"/>
              </a:rPr>
              <a:t> y saberes </a:t>
            </a:r>
            <a:r>
              <a:rPr lang="es-ES_tradnl" sz="1800" dirty="0" err="1">
                <a:latin typeface="Helvetica Neue" charset="0"/>
                <a:ea typeface="Helvetica Neue" charset="0"/>
                <a:cs typeface="Helvetica Neue" charset="0"/>
              </a:rPr>
              <a:t>científicos</a:t>
            </a:r>
            <a:r>
              <a:rPr lang="es-ES_tradnl" sz="1800" dirty="0">
                <a:latin typeface="Helvetica Neue" charset="0"/>
                <a:ea typeface="Helvetica Neue" charset="0"/>
                <a:cs typeface="Helvetica Neue" charset="0"/>
              </a:rPr>
              <a:t> y </a:t>
            </a:r>
            <a:r>
              <a:rPr lang="es-ES_tradnl" sz="1800" dirty="0" err="1">
                <a:latin typeface="Helvetica Neue" charset="0"/>
                <a:ea typeface="Helvetica Neue" charset="0"/>
                <a:cs typeface="Helvetica Neue" charset="0"/>
              </a:rPr>
              <a:t>tecnológicos</a:t>
            </a:r>
            <a:r>
              <a:rPr lang="es-ES_tradnl" sz="1800" dirty="0">
                <a:latin typeface="Helvetica Neue" charset="0"/>
                <a:ea typeface="Helvetica Neue" charset="0"/>
                <a:cs typeface="Helvetica Neue" charset="0"/>
              </a:rPr>
              <a:t> como </a:t>
            </a:r>
            <a:r>
              <a:rPr lang="es-ES_tradnl" sz="1800" dirty="0" smtClean="0">
                <a:latin typeface="Helvetica Neue" charset="0"/>
                <a:ea typeface="Helvetica Neue" charset="0"/>
                <a:cs typeface="Helvetica Neue" charset="0"/>
              </a:rPr>
              <a:t>elementos </a:t>
            </a:r>
            <a:r>
              <a:rPr lang="es-ES_tradnl" sz="1800" dirty="0">
                <a:latin typeface="Helvetica Neue" charset="0"/>
                <a:ea typeface="Helvetica Neue" charset="0"/>
                <a:cs typeface="Helvetica Neue" charset="0"/>
              </a:rPr>
              <a:t>fundamentales para </a:t>
            </a:r>
            <a:r>
              <a:rPr lang="es-ES_tradnl" sz="1800" dirty="0" smtClean="0">
                <a:latin typeface="Helvetica Neue" charset="0"/>
                <a:ea typeface="Helvetica Neue" charset="0"/>
                <a:cs typeface="Helvetica Neue" charset="0"/>
              </a:rPr>
              <a:t>que los agentes puedan transformar conocimiento y generar el valor </a:t>
            </a:r>
            <a:r>
              <a:rPr lang="es-ES_tradnl" sz="1800" dirty="0">
                <a:latin typeface="Helvetica Neue" charset="0"/>
                <a:ea typeface="Helvetica Neue" charset="0"/>
                <a:cs typeface="Helvetica Neue" charset="0"/>
              </a:rPr>
              <a:t>y </a:t>
            </a:r>
            <a:r>
              <a:rPr lang="es-ES_tradnl" sz="1800" dirty="0" smtClean="0">
                <a:latin typeface="Helvetica Neue" charset="0"/>
                <a:ea typeface="Helvetica Neue" charset="0"/>
                <a:cs typeface="Helvetica Neue" charset="0"/>
              </a:rPr>
              <a:t>la riqueza </a:t>
            </a:r>
            <a:r>
              <a:rPr lang="es-ES_tradnl" sz="1800" dirty="0">
                <a:latin typeface="Helvetica Neue" charset="0"/>
                <a:ea typeface="Helvetica Neue" charset="0"/>
                <a:cs typeface="Helvetica Neue" charset="0"/>
              </a:rPr>
              <a:t>que producen </a:t>
            </a:r>
            <a:r>
              <a:rPr lang="es-ES_tradnl" sz="1800" dirty="0" smtClean="0">
                <a:latin typeface="Helvetica Neue" charset="0"/>
                <a:ea typeface="Helvetica Neue" charset="0"/>
                <a:cs typeface="Helvetica Neue" charset="0"/>
              </a:rPr>
              <a:t> crecimiento </a:t>
            </a:r>
            <a:r>
              <a:rPr lang="es-ES_tradnl" sz="1800" dirty="0">
                <a:latin typeface="Helvetica Neue" charset="0"/>
                <a:ea typeface="Helvetica Neue" charset="0"/>
                <a:cs typeface="Helvetica Neue" charset="0"/>
              </a:rPr>
              <a:t>y desarrollo </a:t>
            </a:r>
            <a:r>
              <a:rPr lang="es-ES_tradnl" sz="1800" dirty="0" err="1">
                <a:latin typeface="Helvetica Neue" charset="0"/>
                <a:ea typeface="Helvetica Neue" charset="0"/>
                <a:cs typeface="Helvetica Neue" charset="0"/>
              </a:rPr>
              <a:t>económico</a:t>
            </a:r>
            <a:r>
              <a:rPr lang="es-ES_tradnl" sz="1800" dirty="0">
                <a:latin typeface="Helvetica Neue" charset="0"/>
                <a:ea typeface="Helvetica Neue" charset="0"/>
                <a:cs typeface="Helvetica Neue" charset="0"/>
              </a:rPr>
              <a:t>. </a:t>
            </a:r>
            <a:endParaRPr lang="es-ES_tradnl" sz="1800" dirty="0" smtClean="0">
              <a:latin typeface="Helvetica Neue" charset="0"/>
              <a:ea typeface="Helvetica Neue" charset="0"/>
              <a:cs typeface="Helvetica Neue" charset="0"/>
            </a:endParaRPr>
          </a:p>
          <a:p>
            <a:pPr algn="just">
              <a:lnSpc>
                <a:spcPct val="150000"/>
              </a:lnSpc>
            </a:pPr>
            <a:r>
              <a:rPr lang="es-ES_tradnl" sz="1800" dirty="0" smtClean="0">
                <a:latin typeface="Helvetica Neue" charset="0"/>
                <a:ea typeface="Helvetica Neue" charset="0"/>
                <a:cs typeface="Helvetica Neue" charset="0"/>
              </a:rPr>
              <a:t>En particular, la </a:t>
            </a:r>
            <a:r>
              <a:rPr lang="es-ES_tradnl" sz="1800" i="1" dirty="0" smtClean="0">
                <a:latin typeface="Helvetica Neue" charset="0"/>
                <a:ea typeface="Helvetica Neue" charset="0"/>
                <a:cs typeface="Helvetica Neue" charset="0"/>
              </a:rPr>
              <a:t>“…</a:t>
            </a:r>
            <a:r>
              <a:rPr lang="es-ES_tradnl" sz="1800" i="1" dirty="0" err="1" smtClean="0">
                <a:latin typeface="Helvetica Neue" charset="0"/>
                <a:ea typeface="Helvetica Neue" charset="0"/>
                <a:cs typeface="Helvetica Neue" charset="0"/>
              </a:rPr>
              <a:t>función</a:t>
            </a:r>
            <a:r>
              <a:rPr lang="es-ES_tradnl" sz="1800" i="1" dirty="0" smtClean="0">
                <a:latin typeface="Helvetica Neue" charset="0"/>
                <a:ea typeface="Helvetica Neue" charset="0"/>
                <a:cs typeface="Helvetica Neue" charset="0"/>
              </a:rPr>
              <a:t> </a:t>
            </a:r>
            <a:r>
              <a:rPr lang="es-ES_tradnl" sz="1800" i="1" dirty="0">
                <a:latin typeface="Helvetica Neue" charset="0"/>
                <a:ea typeface="Helvetica Neue" charset="0"/>
                <a:cs typeface="Helvetica Neue" charset="0"/>
              </a:rPr>
              <a:t>sustantiva de las </a:t>
            </a:r>
            <a:r>
              <a:rPr lang="es-ES_tradnl" sz="1800" i="1" dirty="0" smtClean="0">
                <a:latin typeface="Helvetica Neue" charset="0"/>
                <a:ea typeface="Helvetica Neue" charset="0"/>
                <a:cs typeface="Helvetica Neue" charset="0"/>
              </a:rPr>
              <a:t>universidades (…) </a:t>
            </a:r>
            <a:r>
              <a:rPr lang="es-ES_tradnl" sz="1800" i="1" dirty="0">
                <a:latin typeface="Helvetica Neue" charset="0"/>
                <a:ea typeface="Helvetica Neue" charset="0"/>
                <a:cs typeface="Helvetica Neue" charset="0"/>
              </a:rPr>
              <a:t>como finalidad </a:t>
            </a:r>
            <a:r>
              <a:rPr lang="es-ES_tradnl" sz="1800" i="1" dirty="0" smtClean="0">
                <a:latin typeface="Helvetica Neue" charset="0"/>
                <a:ea typeface="Helvetica Neue" charset="0"/>
                <a:cs typeface="Helvetica Neue" charset="0"/>
              </a:rPr>
              <a:t>(…) </a:t>
            </a:r>
            <a:r>
              <a:rPr lang="es-ES_tradnl" sz="1800" i="1" dirty="0">
                <a:latin typeface="Helvetica Neue" charset="0"/>
                <a:ea typeface="Helvetica Neue" charset="0"/>
                <a:cs typeface="Helvetica Neue" charset="0"/>
              </a:rPr>
              <a:t>hacer participar de los beneficios de la </a:t>
            </a:r>
            <a:r>
              <a:rPr lang="es-ES_tradnl" sz="1800" i="1" dirty="0" err="1">
                <a:latin typeface="Helvetica Neue" charset="0"/>
                <a:ea typeface="Helvetica Neue" charset="0"/>
                <a:cs typeface="Helvetica Neue" charset="0"/>
              </a:rPr>
              <a:t>educación</a:t>
            </a:r>
            <a:r>
              <a:rPr lang="es-ES_tradnl" sz="1800" i="1" dirty="0">
                <a:latin typeface="Helvetica Neue" charset="0"/>
                <a:ea typeface="Helvetica Neue" charset="0"/>
                <a:cs typeface="Helvetica Neue" charset="0"/>
              </a:rPr>
              <a:t> y la cultura nacional y universal, a todos los sectores de la </a:t>
            </a:r>
            <a:r>
              <a:rPr lang="es-ES_tradnl" sz="1800" i="1" dirty="0" smtClean="0">
                <a:latin typeface="Helvetica Neue" charset="0"/>
                <a:ea typeface="Helvetica Neue" charset="0"/>
                <a:cs typeface="Helvetica Neue" charset="0"/>
              </a:rPr>
              <a:t>sociedad (…) </a:t>
            </a:r>
            <a:r>
              <a:rPr lang="es-ES_tradnl" sz="1800" i="1" dirty="0">
                <a:latin typeface="Helvetica Neue" charset="0"/>
                <a:ea typeface="Helvetica Neue" charset="0"/>
                <a:cs typeface="Helvetica Neue" charset="0"/>
              </a:rPr>
              <a:t>mediante la </a:t>
            </a:r>
            <a:r>
              <a:rPr lang="es-ES_tradnl" sz="1800" i="1" dirty="0" err="1">
                <a:latin typeface="Helvetica Neue" charset="0"/>
                <a:ea typeface="Helvetica Neue" charset="0"/>
                <a:cs typeface="Helvetica Neue" charset="0"/>
              </a:rPr>
              <a:t>difusión</a:t>
            </a:r>
            <a:r>
              <a:rPr lang="es-ES_tradnl" sz="1800" i="1" dirty="0">
                <a:latin typeface="Helvetica Neue" charset="0"/>
                <a:ea typeface="Helvetica Neue" charset="0"/>
                <a:cs typeface="Helvetica Neue" charset="0"/>
              </a:rPr>
              <a:t>, </a:t>
            </a:r>
            <a:r>
              <a:rPr lang="es-ES_tradnl" sz="1800" i="1" dirty="0" err="1">
                <a:latin typeface="Helvetica Neue" charset="0"/>
                <a:ea typeface="Helvetica Neue" charset="0"/>
                <a:cs typeface="Helvetica Neue" charset="0"/>
              </a:rPr>
              <a:t>divulgación</a:t>
            </a:r>
            <a:r>
              <a:rPr lang="es-ES_tradnl" sz="1800" i="1" dirty="0">
                <a:latin typeface="Helvetica Neue" charset="0"/>
                <a:ea typeface="Helvetica Neue" charset="0"/>
                <a:cs typeface="Helvetica Neue" charset="0"/>
              </a:rPr>
              <a:t>, </a:t>
            </a:r>
            <a:r>
              <a:rPr lang="es-ES_tradnl" sz="1800" i="1" dirty="0" err="1">
                <a:latin typeface="Helvetica Neue" charset="0"/>
                <a:ea typeface="Helvetica Neue" charset="0"/>
                <a:cs typeface="Helvetica Neue" charset="0"/>
              </a:rPr>
              <a:t>promoción</a:t>
            </a:r>
            <a:r>
              <a:rPr lang="es-ES_tradnl" sz="1800" i="1" dirty="0">
                <a:latin typeface="Helvetica Neue" charset="0"/>
                <a:ea typeface="Helvetica Neue" charset="0"/>
                <a:cs typeface="Helvetica Neue" charset="0"/>
              </a:rPr>
              <a:t> y servicios del conocimiento </a:t>
            </a:r>
            <a:r>
              <a:rPr lang="es-ES_tradnl" sz="1800" i="1" dirty="0" err="1">
                <a:latin typeface="Helvetica Neue" charset="0"/>
                <a:ea typeface="Helvetica Neue" charset="0"/>
                <a:cs typeface="Helvetica Neue" charset="0"/>
              </a:rPr>
              <a:t>científico</a:t>
            </a:r>
            <a:r>
              <a:rPr lang="es-ES_tradnl" sz="1800" i="1" dirty="0">
                <a:latin typeface="Helvetica Neue" charset="0"/>
                <a:ea typeface="Helvetica Neue" charset="0"/>
                <a:cs typeface="Helvetica Neue" charset="0"/>
              </a:rPr>
              <a:t>, </a:t>
            </a:r>
            <a:r>
              <a:rPr lang="es-ES_tradnl" sz="1800" i="1" dirty="0" err="1">
                <a:latin typeface="Helvetica Neue" charset="0"/>
                <a:ea typeface="Helvetica Neue" charset="0"/>
                <a:cs typeface="Helvetica Neue" charset="0"/>
              </a:rPr>
              <a:t>tecnológico</a:t>
            </a:r>
            <a:r>
              <a:rPr lang="es-ES_tradnl" sz="1800" i="1" dirty="0">
                <a:latin typeface="Helvetica Neue" charset="0"/>
                <a:ea typeface="Helvetica Neue" charset="0"/>
                <a:cs typeface="Helvetica Neue" charset="0"/>
              </a:rPr>
              <a:t>, </a:t>
            </a:r>
            <a:r>
              <a:rPr lang="es-ES_tradnl" sz="1800" i="1" dirty="0" err="1">
                <a:latin typeface="Helvetica Neue" charset="0"/>
                <a:ea typeface="Helvetica Neue" charset="0"/>
                <a:cs typeface="Helvetica Neue" charset="0"/>
              </a:rPr>
              <a:t>artístico</a:t>
            </a:r>
            <a:r>
              <a:rPr lang="es-ES_tradnl" sz="1800" i="1" dirty="0">
                <a:latin typeface="Helvetica Neue" charset="0"/>
                <a:ea typeface="Helvetica Neue" charset="0"/>
                <a:cs typeface="Helvetica Neue" charset="0"/>
              </a:rPr>
              <a:t> y </a:t>
            </a:r>
            <a:r>
              <a:rPr lang="es-ES_tradnl" sz="1800" i="1" dirty="0" err="1" smtClean="0">
                <a:latin typeface="Helvetica Neue" charset="0"/>
                <a:ea typeface="Helvetica Neue" charset="0"/>
                <a:cs typeface="Helvetica Neue" charset="0"/>
              </a:rPr>
              <a:t>humanístico</a:t>
            </a:r>
            <a:r>
              <a:rPr lang="es-ES_tradnl" sz="1800" i="1" dirty="0" smtClean="0">
                <a:latin typeface="Helvetica Neue" charset="0"/>
                <a:ea typeface="Helvetica Neue" charset="0"/>
                <a:cs typeface="Helvetica Neue" charset="0"/>
              </a:rPr>
              <a:t>”.  (ANUIES,1995)</a:t>
            </a:r>
            <a:endParaRPr lang="es-ES_tradnl" sz="1800" i="1" dirty="0">
              <a:latin typeface="Helvetica Neue" charset="0"/>
              <a:ea typeface="Helvetica Neue" charset="0"/>
              <a:cs typeface="Helvetica Neue" charset="0"/>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Tree>
    <p:extLst>
      <p:ext uri="{BB962C8B-B14F-4D97-AF65-F5344CB8AC3E}">
        <p14:creationId xmlns:p14="http://schemas.microsoft.com/office/powerpoint/2010/main" val="8671402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08212" y="1746695"/>
            <a:ext cx="7543800" cy="1940402"/>
          </a:xfrm>
        </p:spPr>
        <p:txBody>
          <a:bodyPr>
            <a:normAutofit fontScale="90000"/>
          </a:bodyPr>
          <a:lstStyle/>
          <a:p>
            <a:r>
              <a:rPr lang="es-ES_tradnl" dirty="0" smtClean="0">
                <a:latin typeface="Helvetica Neue" charset="0"/>
                <a:ea typeface="Helvetica Neue" charset="0"/>
                <a:cs typeface="Helvetica Neue" charset="0"/>
              </a:rPr>
              <a:t>II. Patentes </a:t>
            </a:r>
            <a:r>
              <a:rPr lang="es-ES_tradnl" dirty="0">
                <a:latin typeface="Helvetica Neue" charset="0"/>
                <a:ea typeface="Helvetica Neue" charset="0"/>
                <a:cs typeface="Helvetica Neue" charset="0"/>
              </a:rPr>
              <a:t>universitarias y difusión del conocimiento científico y </a:t>
            </a:r>
            <a:r>
              <a:rPr lang="es-ES_tradnl" dirty="0" smtClean="0">
                <a:latin typeface="Helvetica Neue" charset="0"/>
                <a:ea typeface="Helvetica Neue" charset="0"/>
                <a:cs typeface="Helvetica Neue" charset="0"/>
              </a:rPr>
              <a:t>tecnológico</a:t>
            </a:r>
            <a:endParaRPr lang="es-ES_tradnl"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
        <p:nvSpPr>
          <p:cNvPr id="4" name="CuadroTexto 3"/>
          <p:cNvSpPr txBox="1"/>
          <p:nvPr/>
        </p:nvSpPr>
        <p:spPr>
          <a:xfrm>
            <a:off x="287336" y="3923818"/>
            <a:ext cx="8569325" cy="2677656"/>
          </a:xfrm>
          <a:prstGeom prst="rect">
            <a:avLst/>
          </a:prstGeom>
          <a:noFill/>
        </p:spPr>
        <p:txBody>
          <a:bodyPr wrap="square" rtlCol="0">
            <a:spAutoFit/>
          </a:bodyPr>
          <a:lstStyle/>
          <a:p>
            <a:pPr>
              <a:lnSpc>
                <a:spcPct val="150000"/>
              </a:lnSpc>
            </a:pPr>
            <a:r>
              <a:rPr lang="es-ES_tradnl" sz="2000" dirty="0">
                <a:latin typeface="Helvetica Neue" charset="0"/>
                <a:ea typeface="Helvetica Neue" charset="0"/>
                <a:cs typeface="Helvetica Neue" charset="0"/>
              </a:rPr>
              <a:t>(1)Patente universitaria; </a:t>
            </a:r>
            <a:endParaRPr lang="es-ES_tradnl" sz="2000" dirty="0" smtClean="0">
              <a:latin typeface="Helvetica Neue" charset="0"/>
              <a:ea typeface="Helvetica Neue" charset="0"/>
              <a:cs typeface="Helvetica Neue" charset="0"/>
            </a:endParaRPr>
          </a:p>
          <a:p>
            <a:pPr>
              <a:lnSpc>
                <a:spcPct val="150000"/>
              </a:lnSpc>
            </a:pPr>
            <a:r>
              <a:rPr lang="es-ES_tradnl" sz="2000" dirty="0" smtClean="0">
                <a:latin typeface="Helvetica Neue" charset="0"/>
                <a:ea typeface="Helvetica Neue" charset="0"/>
                <a:cs typeface="Helvetica Neue" charset="0"/>
              </a:rPr>
              <a:t>(2)</a:t>
            </a:r>
            <a:r>
              <a:rPr lang="es-ES_tradnl" sz="2000" dirty="0">
                <a:latin typeface="Helvetica Neue" charset="0"/>
                <a:ea typeface="Helvetica Neue" charset="0"/>
                <a:cs typeface="Helvetica Neue" charset="0"/>
              </a:rPr>
              <a:t> Factores Explicativos de la producción y difusión de conocimiento contenido en patentes de </a:t>
            </a:r>
            <a:r>
              <a:rPr lang="es-ES_tradnl" sz="2000" dirty="0" smtClean="0">
                <a:latin typeface="Helvetica Neue" charset="0"/>
                <a:ea typeface="Helvetica Neue" charset="0"/>
                <a:cs typeface="Helvetica Neue" charset="0"/>
              </a:rPr>
              <a:t>universidades;</a:t>
            </a:r>
          </a:p>
          <a:p>
            <a:pPr>
              <a:lnSpc>
                <a:spcPct val="150000"/>
              </a:lnSpc>
            </a:pPr>
            <a:r>
              <a:rPr lang="es-ES_tradnl" sz="2000" dirty="0" smtClean="0">
                <a:latin typeface="Helvetica Neue" charset="0"/>
                <a:ea typeface="Helvetica Neue" charset="0"/>
                <a:cs typeface="Helvetica Neue" charset="0"/>
              </a:rPr>
              <a:t>(3)Repositorios Institucionales; </a:t>
            </a:r>
          </a:p>
          <a:p>
            <a:pPr>
              <a:lnSpc>
                <a:spcPct val="150000"/>
              </a:lnSpc>
            </a:pPr>
            <a:r>
              <a:rPr lang="es-ES_tradnl" sz="2000" dirty="0" smtClean="0">
                <a:latin typeface="Helvetica Neue" charset="0"/>
                <a:ea typeface="Helvetica Neue" charset="0"/>
                <a:cs typeface="Helvetica Neue" charset="0"/>
              </a:rPr>
              <a:t>(4)La </a:t>
            </a:r>
            <a:r>
              <a:rPr lang="es-ES_tradnl" sz="2000" dirty="0">
                <a:latin typeface="Helvetica Neue" charset="0"/>
                <a:ea typeface="Helvetica Neue" charset="0"/>
                <a:cs typeface="Helvetica Neue" charset="0"/>
              </a:rPr>
              <a:t>OPITT.</a:t>
            </a:r>
          </a:p>
          <a:p>
            <a:endParaRPr lang="es-ES_tradnl" dirty="0"/>
          </a:p>
        </p:txBody>
      </p:sp>
    </p:spTree>
    <p:extLst>
      <p:ext uri="{BB962C8B-B14F-4D97-AF65-F5344CB8AC3E}">
        <p14:creationId xmlns:p14="http://schemas.microsoft.com/office/powerpoint/2010/main" val="17136364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_tradnl" dirty="0" smtClean="0"/>
              <a:t>(1)Patentes Universitarias</a:t>
            </a:r>
            <a:endParaRPr lang="es-ES_tradnl" dirty="0"/>
          </a:p>
        </p:txBody>
      </p:sp>
      <p:sp>
        <p:nvSpPr>
          <p:cNvPr id="3" name="Marcador de contenido 2"/>
          <p:cNvSpPr>
            <a:spLocks noGrp="1"/>
          </p:cNvSpPr>
          <p:nvPr>
            <p:ph idx="1"/>
          </p:nvPr>
        </p:nvSpPr>
        <p:spPr>
          <a:xfrm>
            <a:off x="287338" y="1845734"/>
            <a:ext cx="8569325" cy="4391554"/>
          </a:xfrm>
        </p:spPr>
        <p:txBody>
          <a:bodyPr>
            <a:normAutofit fontScale="92500"/>
          </a:bodyPr>
          <a:lstStyle/>
          <a:p>
            <a:pPr algn="just">
              <a:lnSpc>
                <a:spcPct val="150000"/>
              </a:lnSpc>
            </a:pPr>
            <a:r>
              <a:rPr lang="es-ES_tradnl" b="1" dirty="0">
                <a:latin typeface="Helvetica Neue" charset="0"/>
                <a:ea typeface="Helvetica Neue" charset="0"/>
                <a:cs typeface="Helvetica Neue" charset="0"/>
              </a:rPr>
              <a:t>Una patente </a:t>
            </a:r>
            <a:r>
              <a:rPr lang="es-ES_tradnl" dirty="0">
                <a:latin typeface="Helvetica Neue" charset="0"/>
                <a:ea typeface="Helvetica Neue" charset="0"/>
                <a:cs typeface="Helvetica Neue" charset="0"/>
              </a:rPr>
              <a:t>es un derecho </a:t>
            </a:r>
            <a:r>
              <a:rPr lang="es-ES_tradnl" dirty="0" smtClean="0">
                <a:latin typeface="Helvetica Neue" charset="0"/>
                <a:ea typeface="Helvetica Neue" charset="0"/>
                <a:cs typeface="Helvetica Neue" charset="0"/>
              </a:rPr>
              <a:t>exclusivo </a:t>
            </a:r>
            <a:r>
              <a:rPr lang="es-ES_tradnl" dirty="0">
                <a:latin typeface="Helvetica Neue" charset="0"/>
                <a:ea typeface="Helvetica Neue" charset="0"/>
                <a:cs typeface="Helvetica Neue" charset="0"/>
              </a:rPr>
              <a:t>de propiedad para la </a:t>
            </a:r>
            <a:r>
              <a:rPr lang="es-ES_tradnl" dirty="0" err="1">
                <a:latin typeface="Helvetica Neue" charset="0"/>
                <a:ea typeface="Helvetica Neue" charset="0"/>
                <a:cs typeface="Helvetica Neue" charset="0"/>
              </a:rPr>
              <a:t>explotación</a:t>
            </a:r>
            <a:r>
              <a:rPr lang="es-ES_tradnl" dirty="0">
                <a:latin typeface="Helvetica Neue" charset="0"/>
                <a:ea typeface="Helvetica Neue" charset="0"/>
                <a:cs typeface="Helvetica Neue" charset="0"/>
              </a:rPr>
              <a:t> </a:t>
            </a:r>
            <a:r>
              <a:rPr lang="es-ES_tradnl" dirty="0" err="1">
                <a:latin typeface="Helvetica Neue" charset="0"/>
                <a:ea typeface="Helvetica Neue" charset="0"/>
                <a:cs typeface="Helvetica Neue" charset="0"/>
              </a:rPr>
              <a:t>económica</a:t>
            </a:r>
            <a:r>
              <a:rPr lang="es-ES_tradnl" dirty="0">
                <a:latin typeface="Helvetica Neue" charset="0"/>
                <a:ea typeface="Helvetica Neue" charset="0"/>
                <a:cs typeface="Helvetica Neue" charset="0"/>
              </a:rPr>
              <a:t> de una </a:t>
            </a:r>
            <a:r>
              <a:rPr lang="es-ES_tradnl" dirty="0" err="1">
                <a:latin typeface="Helvetica Neue" charset="0"/>
                <a:ea typeface="Helvetica Neue" charset="0"/>
                <a:cs typeface="Helvetica Neue" charset="0"/>
              </a:rPr>
              <a:t>invención</a:t>
            </a:r>
            <a:r>
              <a:rPr lang="es-ES_tradnl" dirty="0">
                <a:latin typeface="Helvetica Neue" charset="0"/>
                <a:ea typeface="Helvetica Neue" charset="0"/>
                <a:cs typeface="Helvetica Neue" charset="0"/>
              </a:rPr>
              <a:t>, el cual, es concedido por un Estado nacional a quien lo </a:t>
            </a:r>
            <a:r>
              <a:rPr lang="es-ES_tradnl" dirty="0" smtClean="0">
                <a:latin typeface="Helvetica Neue" charset="0"/>
                <a:ea typeface="Helvetica Neue" charset="0"/>
                <a:cs typeface="Helvetica Neue" charset="0"/>
              </a:rPr>
              <a:t>solicite. </a:t>
            </a:r>
            <a:r>
              <a:rPr lang="es-ES_tradnl" dirty="0">
                <a:latin typeface="Helvetica Neue" charset="0"/>
                <a:ea typeface="Helvetica Neue" charset="0"/>
                <a:cs typeface="Helvetica Neue" charset="0"/>
              </a:rPr>
              <a:t>Como contrapartida, el titular se encuentra obligado a la </a:t>
            </a:r>
            <a:r>
              <a:rPr lang="es-ES_tradnl" dirty="0" err="1">
                <a:latin typeface="Helvetica Neue" charset="0"/>
                <a:ea typeface="Helvetica Neue" charset="0"/>
                <a:cs typeface="Helvetica Neue" charset="0"/>
              </a:rPr>
              <a:t>divulgación</a:t>
            </a:r>
            <a:r>
              <a:rPr lang="es-ES_tradnl" dirty="0">
                <a:latin typeface="Helvetica Neue" charset="0"/>
                <a:ea typeface="Helvetica Neue" charset="0"/>
                <a:cs typeface="Helvetica Neue" charset="0"/>
              </a:rPr>
              <a:t> de la </a:t>
            </a:r>
            <a:r>
              <a:rPr lang="es-ES_tradnl" dirty="0" err="1">
                <a:latin typeface="Helvetica Neue" charset="0"/>
                <a:ea typeface="Helvetica Neue" charset="0"/>
                <a:cs typeface="Helvetica Neue" charset="0"/>
              </a:rPr>
              <a:t>invención</a:t>
            </a:r>
            <a:r>
              <a:rPr lang="es-ES_tradnl" dirty="0">
                <a:latin typeface="Helvetica Neue" charset="0"/>
                <a:ea typeface="Helvetica Neue" charset="0"/>
                <a:cs typeface="Helvetica Neue" charset="0"/>
              </a:rPr>
              <a:t> en el dominio </a:t>
            </a:r>
            <a:r>
              <a:rPr lang="es-ES_tradnl" dirty="0" err="1" smtClean="0">
                <a:latin typeface="Helvetica Neue" charset="0"/>
                <a:ea typeface="Helvetica Neue" charset="0"/>
                <a:cs typeface="Helvetica Neue" charset="0"/>
              </a:rPr>
              <a:t>público</a:t>
            </a:r>
            <a:r>
              <a:rPr lang="es-ES_tradnl" dirty="0" smtClean="0">
                <a:latin typeface="Helvetica Neue" charset="0"/>
                <a:ea typeface="Helvetica Neue" charset="0"/>
                <a:cs typeface="Helvetica Neue" charset="0"/>
              </a:rPr>
              <a:t> (</a:t>
            </a:r>
            <a:r>
              <a:rPr lang="es-ES_tradnl" dirty="0" err="1" smtClean="0">
                <a:latin typeface="Helvetica Neue" charset="0"/>
                <a:ea typeface="Helvetica Neue" charset="0"/>
                <a:cs typeface="Helvetica Neue" charset="0"/>
              </a:rPr>
              <a:t>Aboites</a:t>
            </a:r>
            <a:r>
              <a:rPr lang="es-ES_tradnl" dirty="0" smtClean="0">
                <a:latin typeface="Helvetica Neue" charset="0"/>
                <a:ea typeface="Helvetica Neue" charset="0"/>
                <a:cs typeface="Helvetica Neue" charset="0"/>
              </a:rPr>
              <a:t> &amp; Soria, 2008).</a:t>
            </a:r>
          </a:p>
          <a:p>
            <a:pPr algn="just">
              <a:lnSpc>
                <a:spcPct val="150000"/>
              </a:lnSpc>
            </a:pPr>
            <a:r>
              <a:rPr lang="es-ES_tradnl" dirty="0" smtClean="0">
                <a:latin typeface="Helvetica Neue" charset="0"/>
                <a:ea typeface="Helvetica Neue" charset="0"/>
                <a:cs typeface="Helvetica Neue" charset="0"/>
              </a:rPr>
              <a:t>Una </a:t>
            </a:r>
            <a:r>
              <a:rPr lang="es-ES_tradnl" dirty="0">
                <a:latin typeface="Helvetica Neue" charset="0"/>
                <a:ea typeface="Helvetica Neue" charset="0"/>
                <a:cs typeface="Helvetica Neue" charset="0"/>
              </a:rPr>
              <a:t>patente </a:t>
            </a:r>
            <a:r>
              <a:rPr lang="es-ES_tradnl" dirty="0" smtClean="0">
                <a:latin typeface="Helvetica Neue" charset="0"/>
                <a:ea typeface="Helvetica Neue" charset="0"/>
                <a:cs typeface="Helvetica Neue" charset="0"/>
              </a:rPr>
              <a:t> </a:t>
            </a:r>
            <a:r>
              <a:rPr lang="es-ES_tradnl" dirty="0">
                <a:latin typeface="Helvetica Neue" charset="0"/>
                <a:ea typeface="Helvetica Neue" charset="0"/>
                <a:cs typeface="Helvetica Neue" charset="0"/>
              </a:rPr>
              <a:t>universitaria se constituye de un invento generado por al menos un inventor </a:t>
            </a:r>
            <a:r>
              <a:rPr lang="es-ES_tradnl" dirty="0" err="1">
                <a:latin typeface="Helvetica Neue" charset="0"/>
                <a:ea typeface="Helvetica Neue" charset="0"/>
                <a:cs typeface="Helvetica Neue" charset="0"/>
              </a:rPr>
              <a:t>académico</a:t>
            </a:r>
            <a:r>
              <a:rPr lang="es-ES_tradnl" dirty="0">
                <a:latin typeface="Helvetica Neue" charset="0"/>
                <a:ea typeface="Helvetica Neue" charset="0"/>
                <a:cs typeface="Helvetica Neue" charset="0"/>
              </a:rPr>
              <a:t> laborando para una </a:t>
            </a:r>
            <a:r>
              <a:rPr lang="es-ES_tradnl" dirty="0" err="1">
                <a:latin typeface="Helvetica Neue" charset="0"/>
                <a:ea typeface="Helvetica Neue" charset="0"/>
                <a:cs typeface="Helvetica Neue" charset="0"/>
              </a:rPr>
              <a:t>organización</a:t>
            </a:r>
            <a:r>
              <a:rPr lang="es-ES_tradnl" dirty="0">
                <a:latin typeface="Helvetica Neue" charset="0"/>
                <a:ea typeface="Helvetica Neue" charset="0"/>
                <a:cs typeface="Helvetica Neue" charset="0"/>
              </a:rPr>
              <a:t> </a:t>
            </a:r>
            <a:r>
              <a:rPr lang="es-ES_tradnl" dirty="0" err="1">
                <a:latin typeface="Helvetica Neue" charset="0"/>
                <a:ea typeface="Helvetica Neue" charset="0"/>
                <a:cs typeface="Helvetica Neue" charset="0"/>
              </a:rPr>
              <a:t>académica</a:t>
            </a:r>
            <a:r>
              <a:rPr lang="es-ES_tradnl" dirty="0">
                <a:latin typeface="Helvetica Neue" charset="0"/>
                <a:ea typeface="Helvetica Neue" charset="0"/>
                <a:cs typeface="Helvetica Neue" charset="0"/>
              </a:rPr>
              <a:t> (</a:t>
            </a:r>
            <a:r>
              <a:rPr lang="es-ES_tradnl" dirty="0" err="1">
                <a:latin typeface="Helvetica Neue" charset="0"/>
                <a:ea typeface="Helvetica Neue" charset="0"/>
                <a:cs typeface="Helvetica Neue" charset="0"/>
              </a:rPr>
              <a:t>pública</a:t>
            </a:r>
            <a:r>
              <a:rPr lang="es-ES_tradnl" dirty="0">
                <a:latin typeface="Helvetica Neue" charset="0"/>
                <a:ea typeface="Helvetica Neue" charset="0"/>
                <a:cs typeface="Helvetica Neue" charset="0"/>
              </a:rPr>
              <a:t> o privada) que realiza </a:t>
            </a:r>
            <a:r>
              <a:rPr lang="es-ES_tradnl" dirty="0" err="1">
                <a:latin typeface="Helvetica Neue" charset="0"/>
                <a:ea typeface="Helvetica Neue" charset="0"/>
                <a:cs typeface="Helvetica Neue" charset="0"/>
              </a:rPr>
              <a:t>investigación</a:t>
            </a:r>
            <a:r>
              <a:rPr lang="es-ES_tradnl" dirty="0">
                <a:latin typeface="Helvetica Neue" charset="0"/>
                <a:ea typeface="Helvetica Neue" charset="0"/>
                <a:cs typeface="Helvetica Neue" charset="0"/>
              </a:rPr>
              <a:t> y desarrollo </a:t>
            </a:r>
            <a:r>
              <a:rPr lang="es-ES_tradnl" dirty="0" err="1">
                <a:latin typeface="Helvetica Neue" charset="0"/>
                <a:ea typeface="Helvetica Neue" charset="0"/>
                <a:cs typeface="Helvetica Neue" charset="0"/>
              </a:rPr>
              <a:t>tecnológico</a:t>
            </a:r>
            <a:r>
              <a:rPr lang="es-ES_tradnl" dirty="0">
                <a:latin typeface="Helvetica Neue" charset="0"/>
                <a:ea typeface="Helvetica Neue" charset="0"/>
                <a:cs typeface="Helvetica Neue" charset="0"/>
              </a:rPr>
              <a:t> con financiamiento </a:t>
            </a:r>
            <a:r>
              <a:rPr lang="es-ES_tradnl" dirty="0" err="1" smtClean="0">
                <a:latin typeface="Helvetica Neue" charset="0"/>
                <a:ea typeface="Helvetica Neue" charset="0"/>
                <a:cs typeface="Helvetica Neue" charset="0"/>
              </a:rPr>
              <a:t>público</a:t>
            </a:r>
            <a:r>
              <a:rPr lang="es-ES_tradnl" dirty="0" smtClean="0">
                <a:latin typeface="Helvetica Neue" charset="0"/>
                <a:ea typeface="Helvetica Neue" charset="0"/>
                <a:cs typeface="Helvetica Neue" charset="0"/>
              </a:rPr>
              <a:t> (</a:t>
            </a:r>
            <a:r>
              <a:rPr lang="es-ES_tradnl" dirty="0">
                <a:latin typeface="Helvetica Neue" charset="0"/>
                <a:ea typeface="Helvetica Neue" charset="0"/>
                <a:cs typeface="Helvetica Neue" charset="0"/>
              </a:rPr>
              <a:t>Soria, 2015</a:t>
            </a:r>
            <a:r>
              <a:rPr lang="es-ES_tradnl" dirty="0" smtClean="0">
                <a:latin typeface="Helvetica Neue" charset="0"/>
                <a:ea typeface="Helvetica Neue" charset="0"/>
                <a:cs typeface="Helvetica Neue" charset="0"/>
              </a:rPr>
              <a:t>); además la organización académica es titular de la patente. </a:t>
            </a:r>
            <a:endParaRPr lang="es-ES_tradnl"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Tree>
    <p:extLst>
      <p:ext uri="{BB962C8B-B14F-4D97-AF65-F5344CB8AC3E}">
        <p14:creationId xmlns:p14="http://schemas.microsoft.com/office/powerpoint/2010/main" val="6949503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6438" y="724664"/>
            <a:ext cx="8568429" cy="961372"/>
          </a:xfrm>
        </p:spPr>
        <p:txBody>
          <a:bodyPr>
            <a:noAutofit/>
          </a:bodyPr>
          <a:lstStyle/>
          <a:p>
            <a:pPr algn="ctr"/>
            <a:r>
              <a:rPr lang="es-ES_tradnl" sz="3000" dirty="0" smtClean="0"/>
              <a:t>Factores Explicativos de la producción y difusión de conocimiento contenido en patentes de universidades</a:t>
            </a:r>
            <a:endParaRPr lang="es-ES_tradnl" sz="3000" dirty="0"/>
          </a:p>
        </p:txBody>
      </p:sp>
      <p:sp>
        <p:nvSpPr>
          <p:cNvPr id="3" name="Marcador de contenido 2"/>
          <p:cNvSpPr>
            <a:spLocks noGrp="1"/>
          </p:cNvSpPr>
          <p:nvPr>
            <p:ph idx="1"/>
          </p:nvPr>
        </p:nvSpPr>
        <p:spPr>
          <a:xfrm>
            <a:off x="287336" y="1686036"/>
            <a:ext cx="8567531" cy="4971909"/>
          </a:xfrm>
        </p:spPr>
        <p:txBody>
          <a:bodyPr>
            <a:noAutofit/>
          </a:bodyPr>
          <a:lstStyle/>
          <a:p>
            <a:pPr marL="457200" indent="-457200" algn="just">
              <a:lnSpc>
                <a:spcPct val="100000"/>
              </a:lnSpc>
              <a:buFont typeface="+mj-lt"/>
              <a:buAutoNum type="arabicPeriod"/>
            </a:pPr>
            <a:r>
              <a:rPr lang="es-ES_tradnl" dirty="0">
                <a:latin typeface="Helvetica Neue" charset="0"/>
                <a:ea typeface="Helvetica Neue" charset="0"/>
                <a:cs typeface="Helvetica Neue" charset="0"/>
              </a:rPr>
              <a:t>D</a:t>
            </a:r>
            <a:r>
              <a:rPr lang="es-ES_tradnl" dirty="0" smtClean="0">
                <a:latin typeface="Helvetica Neue" charset="0"/>
                <a:ea typeface="Helvetica Neue" charset="0"/>
                <a:cs typeface="Helvetica Neue" charset="0"/>
              </a:rPr>
              <a:t>emanda </a:t>
            </a:r>
            <a:r>
              <a:rPr lang="es-ES_tradnl" dirty="0">
                <a:latin typeface="Helvetica Neue" charset="0"/>
                <a:ea typeface="Helvetica Neue" charset="0"/>
                <a:cs typeface="Helvetica Neue" charset="0"/>
              </a:rPr>
              <a:t>de </a:t>
            </a:r>
            <a:r>
              <a:rPr lang="es-ES_tradnl" dirty="0" err="1">
                <a:latin typeface="Helvetica Neue" charset="0"/>
                <a:ea typeface="Helvetica Neue" charset="0"/>
                <a:cs typeface="Helvetica Neue" charset="0"/>
              </a:rPr>
              <a:t>tecnologías</a:t>
            </a:r>
            <a:r>
              <a:rPr lang="es-ES_tradnl" dirty="0">
                <a:latin typeface="Helvetica Neue" charset="0"/>
                <a:ea typeface="Helvetica Neue" charset="0"/>
                <a:cs typeface="Helvetica Neue" charset="0"/>
              </a:rPr>
              <a:t> basadas en ciencia </a:t>
            </a:r>
            <a:r>
              <a:rPr lang="es-ES_tradnl" sz="1500" dirty="0" smtClean="0">
                <a:latin typeface="Helvetica Neue" charset="0"/>
                <a:ea typeface="Helvetica Neue" charset="0"/>
                <a:cs typeface="Helvetica Neue" charset="0"/>
              </a:rPr>
              <a:t>(</a:t>
            </a:r>
            <a:r>
              <a:rPr lang="es-ES_tradnl" sz="1500" dirty="0" err="1" smtClean="0">
                <a:latin typeface="Helvetica Neue" charset="0"/>
                <a:ea typeface="Helvetica Neue" charset="0"/>
                <a:cs typeface="Helvetica Neue" charset="0"/>
              </a:rPr>
              <a:t>Pavitt</a:t>
            </a:r>
            <a:r>
              <a:rPr lang="es-ES_tradnl" sz="1500" dirty="0" smtClean="0">
                <a:latin typeface="Helvetica Neue" charset="0"/>
                <a:ea typeface="Helvetica Neue" charset="0"/>
                <a:cs typeface="Helvetica Neue" charset="0"/>
              </a:rPr>
              <a:t> </a:t>
            </a:r>
            <a:r>
              <a:rPr lang="es-ES_tradnl" sz="1500" dirty="0">
                <a:latin typeface="Helvetica Neue" charset="0"/>
                <a:ea typeface="Helvetica Neue" charset="0"/>
                <a:cs typeface="Helvetica Neue" charset="0"/>
              </a:rPr>
              <a:t>1984</a:t>
            </a:r>
            <a:r>
              <a:rPr lang="es-ES_tradnl" sz="1500" dirty="0" smtClean="0">
                <a:latin typeface="Helvetica Neue" charset="0"/>
                <a:ea typeface="Helvetica Neue" charset="0"/>
                <a:cs typeface="Helvetica Neue" charset="0"/>
              </a:rPr>
              <a:t>).</a:t>
            </a:r>
          </a:p>
          <a:p>
            <a:pPr marL="457200" indent="-457200" algn="just">
              <a:lnSpc>
                <a:spcPct val="100000"/>
              </a:lnSpc>
              <a:buFont typeface="+mj-lt"/>
              <a:buAutoNum type="arabicPeriod"/>
            </a:pPr>
            <a:r>
              <a:rPr lang="es-ES_tradnl" dirty="0" smtClean="0">
                <a:latin typeface="Helvetica Neue" charset="0"/>
                <a:ea typeface="Helvetica Neue" charset="0"/>
                <a:cs typeface="Helvetica Neue" charset="0"/>
              </a:rPr>
              <a:t>Incremento del financiamiento de I+D en universidades tanto de fondos </a:t>
            </a:r>
            <a:r>
              <a:rPr lang="es-ES_tradnl" dirty="0" err="1">
                <a:latin typeface="Helvetica Neue" charset="0"/>
                <a:ea typeface="Helvetica Neue" charset="0"/>
                <a:cs typeface="Helvetica Neue" charset="0"/>
              </a:rPr>
              <a:t>públicos</a:t>
            </a:r>
            <a:r>
              <a:rPr lang="es-ES_tradnl" dirty="0">
                <a:latin typeface="Helvetica Neue" charset="0"/>
                <a:ea typeface="Helvetica Neue" charset="0"/>
                <a:cs typeface="Helvetica Neue" charset="0"/>
              </a:rPr>
              <a:t> </a:t>
            </a:r>
            <a:r>
              <a:rPr lang="es-ES_tradnl" dirty="0" smtClean="0">
                <a:latin typeface="Helvetica Neue" charset="0"/>
                <a:ea typeface="Helvetica Neue" charset="0"/>
                <a:cs typeface="Helvetica Neue" charset="0"/>
              </a:rPr>
              <a:t>como de recursos procedentes de empresas </a:t>
            </a:r>
            <a:r>
              <a:rPr lang="es-ES_tradnl" sz="1500" dirty="0" smtClean="0">
                <a:latin typeface="Helvetica Neue" charset="0"/>
                <a:ea typeface="Helvetica Neue" charset="0"/>
                <a:cs typeface="Helvetica Neue" charset="0"/>
              </a:rPr>
              <a:t>(</a:t>
            </a:r>
            <a:r>
              <a:rPr lang="es-ES_tradnl" sz="1500" dirty="0">
                <a:latin typeface="Helvetica Neue" charset="0"/>
                <a:ea typeface="Helvetica Neue" charset="0"/>
                <a:cs typeface="Helvetica Neue" charset="0"/>
              </a:rPr>
              <a:t>Henderson, </a:t>
            </a:r>
            <a:r>
              <a:rPr lang="es-ES_tradnl" sz="1500" dirty="0" err="1">
                <a:latin typeface="Helvetica Neue" charset="0"/>
                <a:ea typeface="Helvetica Neue" charset="0"/>
                <a:cs typeface="Helvetica Neue" charset="0"/>
              </a:rPr>
              <a:t>Jaffe</a:t>
            </a:r>
            <a:r>
              <a:rPr lang="es-ES_tradnl" sz="1500" dirty="0">
                <a:latin typeface="Helvetica Neue" charset="0"/>
                <a:ea typeface="Helvetica Neue" charset="0"/>
                <a:cs typeface="Helvetica Neue" charset="0"/>
              </a:rPr>
              <a:t>, &amp; </a:t>
            </a:r>
            <a:r>
              <a:rPr lang="es-ES_tradnl" sz="1500" dirty="0" err="1">
                <a:latin typeface="Helvetica Neue" charset="0"/>
                <a:ea typeface="Helvetica Neue" charset="0"/>
                <a:cs typeface="Helvetica Neue" charset="0"/>
              </a:rPr>
              <a:t>Trajtenberg</a:t>
            </a:r>
            <a:r>
              <a:rPr lang="es-ES_tradnl" sz="1500" dirty="0">
                <a:latin typeface="Helvetica Neue" charset="0"/>
                <a:ea typeface="Helvetica Neue" charset="0"/>
                <a:cs typeface="Helvetica Neue" charset="0"/>
              </a:rPr>
              <a:t>, 1998; Mitaya, 2000; </a:t>
            </a:r>
            <a:r>
              <a:rPr lang="es-ES_tradnl" sz="1500" dirty="0" err="1">
                <a:latin typeface="Helvetica Neue" charset="0"/>
                <a:ea typeface="Helvetica Neue" charset="0"/>
                <a:cs typeface="Helvetica Neue" charset="0"/>
              </a:rPr>
              <a:t>Foltz</a:t>
            </a:r>
            <a:r>
              <a:rPr lang="es-ES_tradnl" sz="1500" dirty="0">
                <a:latin typeface="Helvetica Neue" charset="0"/>
                <a:ea typeface="Helvetica Neue" charset="0"/>
                <a:cs typeface="Helvetica Neue" charset="0"/>
              </a:rPr>
              <a:t>, </a:t>
            </a:r>
            <a:r>
              <a:rPr lang="es-ES_tradnl" sz="1500" dirty="0" err="1">
                <a:latin typeface="Helvetica Neue" charset="0"/>
                <a:ea typeface="Helvetica Neue" charset="0"/>
                <a:cs typeface="Helvetica Neue" charset="0"/>
              </a:rPr>
              <a:t>Barham</a:t>
            </a:r>
            <a:r>
              <a:rPr lang="es-ES_tradnl" sz="1500" dirty="0">
                <a:latin typeface="Helvetica Neue" charset="0"/>
                <a:ea typeface="Helvetica Neue" charset="0"/>
                <a:cs typeface="Helvetica Neue" charset="0"/>
              </a:rPr>
              <a:t>, &amp; Kim, 2000</a:t>
            </a:r>
            <a:r>
              <a:rPr lang="es-ES_tradnl" sz="1500" dirty="0" smtClean="0">
                <a:latin typeface="Helvetica Neue" charset="0"/>
                <a:ea typeface="Helvetica Neue" charset="0"/>
                <a:cs typeface="Helvetica Neue" charset="0"/>
              </a:rPr>
              <a:t>).</a:t>
            </a:r>
            <a:endParaRPr lang="es-ES_tradnl" sz="1500" dirty="0">
              <a:latin typeface="Helvetica Neue" charset="0"/>
              <a:ea typeface="Helvetica Neue" charset="0"/>
              <a:cs typeface="Helvetica Neue" charset="0"/>
            </a:endParaRPr>
          </a:p>
          <a:p>
            <a:pPr marL="457200" indent="-457200" algn="just">
              <a:lnSpc>
                <a:spcPct val="100000"/>
              </a:lnSpc>
              <a:buFont typeface="+mj-lt"/>
              <a:buAutoNum type="arabicPeriod"/>
            </a:pPr>
            <a:r>
              <a:rPr lang="es-ES_tradnl" dirty="0">
                <a:latin typeface="Helvetica Neue" charset="0"/>
                <a:ea typeface="Helvetica Neue" charset="0"/>
                <a:cs typeface="Helvetica Neue" charset="0"/>
              </a:rPr>
              <a:t>M</a:t>
            </a:r>
            <a:r>
              <a:rPr lang="es-ES_tradnl" dirty="0" smtClean="0">
                <a:latin typeface="Helvetica Neue" charset="0"/>
                <a:ea typeface="Helvetica Neue" charset="0"/>
                <a:cs typeface="Helvetica Neue" charset="0"/>
              </a:rPr>
              <a:t>arco </a:t>
            </a:r>
            <a:r>
              <a:rPr lang="es-ES_tradnl" dirty="0">
                <a:latin typeface="Helvetica Neue" charset="0"/>
                <a:ea typeface="Helvetica Neue" charset="0"/>
                <a:cs typeface="Helvetica Neue" charset="0"/>
              </a:rPr>
              <a:t>institucional de </a:t>
            </a:r>
            <a:r>
              <a:rPr lang="es-ES_tradnl" dirty="0" smtClean="0">
                <a:latin typeface="Helvetica Neue" charset="0"/>
                <a:ea typeface="Helvetica Neue" charset="0"/>
                <a:cs typeface="Helvetica Neue" charset="0"/>
              </a:rPr>
              <a:t>propiedad </a:t>
            </a:r>
            <a:r>
              <a:rPr lang="es-ES_tradnl" dirty="0">
                <a:latin typeface="Helvetica Neue" charset="0"/>
                <a:ea typeface="Helvetica Neue" charset="0"/>
                <a:cs typeface="Helvetica Neue" charset="0"/>
              </a:rPr>
              <a:t>intelectual y </a:t>
            </a:r>
            <a:r>
              <a:rPr lang="es-ES_tradnl" dirty="0" smtClean="0">
                <a:latin typeface="Helvetica Neue" charset="0"/>
                <a:ea typeface="Helvetica Neue" charset="0"/>
                <a:cs typeface="Helvetica Neue" charset="0"/>
              </a:rPr>
              <a:t>de </a:t>
            </a:r>
            <a:r>
              <a:rPr lang="es-ES_tradnl" dirty="0">
                <a:latin typeface="Helvetica Neue" charset="0"/>
                <a:ea typeface="Helvetica Neue" charset="0"/>
                <a:cs typeface="Helvetica Neue" charset="0"/>
              </a:rPr>
              <a:t>patentes </a:t>
            </a:r>
            <a:r>
              <a:rPr lang="es-ES_tradnl" dirty="0" smtClean="0">
                <a:latin typeface="Helvetica Neue" charset="0"/>
                <a:ea typeface="Helvetica Neue" charset="0"/>
                <a:cs typeface="Helvetica Neue" charset="0"/>
              </a:rPr>
              <a:t>universitarias. </a:t>
            </a:r>
            <a:r>
              <a:rPr lang="es-ES_tradnl" sz="1500" dirty="0">
                <a:latin typeface="Helvetica Neue" charset="0"/>
                <a:ea typeface="Helvetica Neue" charset="0"/>
                <a:cs typeface="Helvetica Neue" charset="0"/>
              </a:rPr>
              <a:t>(Henderson, </a:t>
            </a:r>
            <a:r>
              <a:rPr lang="es-ES_tradnl" sz="1500" dirty="0" err="1">
                <a:latin typeface="Helvetica Neue" charset="0"/>
                <a:ea typeface="Helvetica Neue" charset="0"/>
                <a:cs typeface="Helvetica Neue" charset="0"/>
              </a:rPr>
              <a:t>Jaffe</a:t>
            </a:r>
            <a:r>
              <a:rPr lang="es-ES_tradnl" sz="1500" dirty="0">
                <a:latin typeface="Helvetica Neue" charset="0"/>
                <a:ea typeface="Helvetica Neue" charset="0"/>
                <a:cs typeface="Helvetica Neue" charset="0"/>
              </a:rPr>
              <a:t>, &amp; </a:t>
            </a:r>
            <a:r>
              <a:rPr lang="es-ES_tradnl" sz="1500" dirty="0" err="1">
                <a:latin typeface="Helvetica Neue" charset="0"/>
                <a:ea typeface="Helvetica Neue" charset="0"/>
                <a:cs typeface="Helvetica Neue" charset="0"/>
              </a:rPr>
              <a:t>Trajtenberg</a:t>
            </a:r>
            <a:r>
              <a:rPr lang="es-ES_tradnl" sz="1500" dirty="0">
                <a:latin typeface="Helvetica Neue" charset="0"/>
                <a:ea typeface="Helvetica Neue" charset="0"/>
                <a:cs typeface="Helvetica Neue" charset="0"/>
              </a:rPr>
              <a:t>, 1998</a:t>
            </a:r>
            <a:r>
              <a:rPr lang="es-ES_tradnl" sz="1500" dirty="0" smtClean="0">
                <a:latin typeface="Helvetica Neue" charset="0"/>
                <a:ea typeface="Helvetica Neue" charset="0"/>
                <a:cs typeface="Helvetica Neue" charset="0"/>
              </a:rPr>
              <a:t>).</a:t>
            </a:r>
            <a:endParaRPr lang="es-ES_tradnl" sz="1500" dirty="0">
              <a:latin typeface="Helvetica Neue" charset="0"/>
              <a:ea typeface="Helvetica Neue" charset="0"/>
              <a:cs typeface="Helvetica Neue" charset="0"/>
            </a:endParaRPr>
          </a:p>
          <a:p>
            <a:pPr marL="457200" indent="-457200" algn="just">
              <a:lnSpc>
                <a:spcPct val="100000"/>
              </a:lnSpc>
              <a:buFont typeface="+mj-lt"/>
              <a:buAutoNum type="arabicPeriod"/>
            </a:pPr>
            <a:r>
              <a:rPr lang="es-ES_tradnl" dirty="0">
                <a:latin typeface="Helvetica Neue" charset="0"/>
                <a:ea typeface="Helvetica Neue" charset="0"/>
                <a:cs typeface="Helvetica Neue" charset="0"/>
              </a:rPr>
              <a:t>O</a:t>
            </a:r>
            <a:r>
              <a:rPr lang="es-ES_tradnl" dirty="0" smtClean="0">
                <a:latin typeface="Helvetica Neue" charset="0"/>
                <a:ea typeface="Helvetica Neue" charset="0"/>
                <a:cs typeface="Helvetica Neue" charset="0"/>
              </a:rPr>
              <a:t>ficina </a:t>
            </a:r>
            <a:r>
              <a:rPr lang="es-ES_tradnl" dirty="0">
                <a:latin typeface="Helvetica Neue" charset="0"/>
                <a:ea typeface="Helvetica Neue" charset="0"/>
                <a:cs typeface="Helvetica Neue" charset="0"/>
              </a:rPr>
              <a:t>para la </a:t>
            </a:r>
            <a:r>
              <a:rPr lang="es-ES_tradnl" dirty="0" err="1">
                <a:latin typeface="Helvetica Neue" charset="0"/>
                <a:ea typeface="Helvetica Neue" charset="0"/>
                <a:cs typeface="Helvetica Neue" charset="0"/>
              </a:rPr>
              <a:t>gestión</a:t>
            </a:r>
            <a:r>
              <a:rPr lang="es-ES_tradnl" dirty="0">
                <a:latin typeface="Helvetica Neue" charset="0"/>
                <a:ea typeface="Helvetica Neue" charset="0"/>
                <a:cs typeface="Helvetica Neue" charset="0"/>
              </a:rPr>
              <a:t> de </a:t>
            </a:r>
            <a:r>
              <a:rPr lang="es-ES_tradnl" dirty="0" smtClean="0">
                <a:latin typeface="Helvetica Neue" charset="0"/>
                <a:ea typeface="Helvetica Neue" charset="0"/>
                <a:cs typeface="Helvetica Neue" charset="0"/>
              </a:rPr>
              <a:t>propiedad </a:t>
            </a:r>
            <a:r>
              <a:rPr lang="es-ES_tradnl" dirty="0">
                <a:latin typeface="Helvetica Neue" charset="0"/>
                <a:ea typeface="Helvetica Neue" charset="0"/>
                <a:cs typeface="Helvetica Neue" charset="0"/>
              </a:rPr>
              <a:t>intelectual y transferencia de </a:t>
            </a:r>
            <a:r>
              <a:rPr lang="es-ES_tradnl" dirty="0" err="1" smtClean="0">
                <a:latin typeface="Helvetica Neue" charset="0"/>
                <a:ea typeface="Helvetica Neue" charset="0"/>
                <a:cs typeface="Helvetica Neue" charset="0"/>
              </a:rPr>
              <a:t>tecnología</a:t>
            </a:r>
            <a:r>
              <a:rPr lang="es-ES_tradnl" dirty="0" smtClean="0">
                <a:latin typeface="Helvetica Neue" charset="0"/>
                <a:ea typeface="Helvetica Neue" charset="0"/>
                <a:cs typeface="Helvetica Neue" charset="0"/>
              </a:rPr>
              <a:t> </a:t>
            </a:r>
            <a:r>
              <a:rPr lang="es-ES_tradnl" sz="1500" dirty="0" smtClean="0">
                <a:latin typeface="Helvetica Neue" charset="0"/>
                <a:ea typeface="Helvetica Neue" charset="0"/>
                <a:cs typeface="Helvetica Neue" charset="0"/>
              </a:rPr>
              <a:t>(</a:t>
            </a:r>
            <a:r>
              <a:rPr lang="es-ES_tradnl" sz="1500" dirty="0">
                <a:latin typeface="Helvetica Neue" charset="0"/>
                <a:ea typeface="Helvetica Neue" charset="0"/>
                <a:cs typeface="Helvetica Neue" charset="0"/>
              </a:rPr>
              <a:t>OECD, 2003; </a:t>
            </a:r>
            <a:r>
              <a:rPr lang="es-ES_tradnl" sz="1500" dirty="0" err="1">
                <a:latin typeface="Helvetica Neue" charset="0"/>
                <a:ea typeface="Helvetica Neue" charset="0"/>
                <a:cs typeface="Helvetica Neue" charset="0"/>
              </a:rPr>
              <a:t>Mowery</a:t>
            </a:r>
            <a:r>
              <a:rPr lang="es-ES_tradnl" sz="1500" dirty="0">
                <a:latin typeface="Helvetica Neue" charset="0"/>
                <a:ea typeface="Helvetica Neue" charset="0"/>
                <a:cs typeface="Helvetica Neue" charset="0"/>
              </a:rPr>
              <a:t> y </a:t>
            </a:r>
            <a:r>
              <a:rPr lang="es-ES_tradnl" sz="1500" dirty="0" err="1">
                <a:latin typeface="Helvetica Neue" charset="0"/>
                <a:ea typeface="Helvetica Neue" charset="0"/>
                <a:cs typeface="Helvetica Neue" charset="0"/>
              </a:rPr>
              <a:t>Sampat</a:t>
            </a:r>
            <a:r>
              <a:rPr lang="es-ES_tradnl" sz="1500" dirty="0">
                <a:latin typeface="Helvetica Neue" charset="0"/>
                <a:ea typeface="Helvetica Neue" charset="0"/>
                <a:cs typeface="Helvetica Neue" charset="0"/>
              </a:rPr>
              <a:t>, 2005, (Henderson, </a:t>
            </a:r>
            <a:r>
              <a:rPr lang="es-ES_tradnl" sz="1500" dirty="0" err="1">
                <a:latin typeface="Helvetica Neue" charset="0"/>
                <a:ea typeface="Helvetica Neue" charset="0"/>
                <a:cs typeface="Helvetica Neue" charset="0"/>
              </a:rPr>
              <a:t>Jaffe</a:t>
            </a:r>
            <a:r>
              <a:rPr lang="es-ES_tradnl" sz="1500" dirty="0">
                <a:latin typeface="Helvetica Neue" charset="0"/>
                <a:ea typeface="Helvetica Neue" charset="0"/>
                <a:cs typeface="Helvetica Neue" charset="0"/>
              </a:rPr>
              <a:t>, &amp; </a:t>
            </a:r>
            <a:r>
              <a:rPr lang="es-ES_tradnl" sz="1500" dirty="0" err="1">
                <a:latin typeface="Helvetica Neue" charset="0"/>
                <a:ea typeface="Helvetica Neue" charset="0"/>
                <a:cs typeface="Helvetica Neue" charset="0"/>
              </a:rPr>
              <a:t>Trajtenberg</a:t>
            </a:r>
            <a:r>
              <a:rPr lang="es-ES_tradnl" sz="1500" dirty="0">
                <a:latin typeface="Helvetica Neue" charset="0"/>
                <a:ea typeface="Helvetica Neue" charset="0"/>
                <a:cs typeface="Helvetica Neue" charset="0"/>
              </a:rPr>
              <a:t>, 1998</a:t>
            </a:r>
            <a:r>
              <a:rPr lang="es-ES_tradnl" sz="1500" dirty="0" smtClean="0">
                <a:latin typeface="Helvetica Neue" charset="0"/>
                <a:ea typeface="Helvetica Neue" charset="0"/>
                <a:cs typeface="Helvetica Neue" charset="0"/>
              </a:rPr>
              <a:t>).</a:t>
            </a:r>
          </a:p>
          <a:p>
            <a:pPr marL="457200" indent="-457200">
              <a:lnSpc>
                <a:spcPct val="100000"/>
              </a:lnSpc>
              <a:buFont typeface="+mj-lt"/>
              <a:buAutoNum type="arabicPeriod" startAt="5"/>
            </a:pPr>
            <a:r>
              <a:rPr lang="es-ES_tradnl" dirty="0">
                <a:latin typeface="Helvetica Neue" charset="0"/>
                <a:ea typeface="Helvetica Neue" charset="0"/>
                <a:cs typeface="Helvetica Neue" charset="0"/>
              </a:rPr>
              <a:t>Capacidades acumuladas y calidad de I+D; posición a nivel nacional o internacional (Mitaya, 2000; </a:t>
            </a:r>
            <a:r>
              <a:rPr lang="es-ES_tradnl" sz="1500" dirty="0" smtClean="0">
                <a:latin typeface="Helvetica Neue" charset="0"/>
                <a:ea typeface="Helvetica Neue" charset="0"/>
                <a:cs typeface="Helvetica Neue" charset="0"/>
              </a:rPr>
              <a:t>(</a:t>
            </a:r>
            <a:r>
              <a:rPr lang="es-ES_tradnl" sz="1500" dirty="0" err="1" smtClean="0">
                <a:latin typeface="Helvetica Neue" charset="0"/>
                <a:ea typeface="Helvetica Neue" charset="0"/>
                <a:cs typeface="Helvetica Neue" charset="0"/>
              </a:rPr>
              <a:t>Foltz</a:t>
            </a:r>
            <a:r>
              <a:rPr lang="es-ES_tradnl" sz="1500" dirty="0">
                <a:latin typeface="Helvetica Neue" charset="0"/>
                <a:ea typeface="Helvetica Neue" charset="0"/>
                <a:cs typeface="Helvetica Neue" charset="0"/>
              </a:rPr>
              <a:t>, </a:t>
            </a:r>
            <a:r>
              <a:rPr lang="es-ES_tradnl" sz="1500" dirty="0" err="1" smtClean="0">
                <a:latin typeface="Helvetica Neue" charset="0"/>
                <a:ea typeface="Helvetica Neue" charset="0"/>
                <a:cs typeface="Helvetica Neue" charset="0"/>
              </a:rPr>
              <a:t>Barham</a:t>
            </a:r>
            <a:r>
              <a:rPr lang="es-ES_tradnl" sz="1500" dirty="0" smtClean="0">
                <a:latin typeface="Helvetica Neue" charset="0"/>
                <a:ea typeface="Helvetica Neue" charset="0"/>
                <a:cs typeface="Helvetica Neue" charset="0"/>
              </a:rPr>
              <a:t> </a:t>
            </a:r>
            <a:r>
              <a:rPr lang="es-ES_tradnl" sz="1500" dirty="0">
                <a:latin typeface="Helvetica Neue" charset="0"/>
                <a:ea typeface="Helvetica Neue" charset="0"/>
                <a:cs typeface="Helvetica Neue" charset="0"/>
              </a:rPr>
              <a:t>&amp; Kim, </a:t>
            </a:r>
            <a:r>
              <a:rPr lang="es-ES_tradnl" sz="1500" dirty="0" smtClean="0">
                <a:latin typeface="Helvetica Neue" charset="0"/>
                <a:ea typeface="Helvetica Neue" charset="0"/>
                <a:cs typeface="Helvetica Neue" charset="0"/>
              </a:rPr>
              <a:t>2000; </a:t>
            </a:r>
            <a:r>
              <a:rPr lang="es-ES_tradnl" sz="1500" dirty="0" err="1" smtClean="0">
                <a:latin typeface="Helvetica Neue" charset="0"/>
                <a:ea typeface="Helvetica Neue" charset="0"/>
                <a:cs typeface="Helvetica Neue" charset="0"/>
              </a:rPr>
              <a:t>Sandías</a:t>
            </a:r>
            <a:r>
              <a:rPr lang="es-ES_tradnl" sz="1500" dirty="0">
                <a:latin typeface="Helvetica Neue" charset="0"/>
                <a:ea typeface="Helvetica Neue" charset="0"/>
                <a:cs typeface="Helvetica Neue" charset="0"/>
              </a:rPr>
              <a:t>, 2009)</a:t>
            </a:r>
          </a:p>
          <a:p>
            <a:pPr marL="457200" indent="-457200">
              <a:lnSpc>
                <a:spcPct val="100000"/>
              </a:lnSpc>
              <a:buFont typeface="+mj-lt"/>
              <a:buAutoNum type="arabicPeriod" startAt="5"/>
            </a:pPr>
            <a:r>
              <a:rPr lang="es-ES_tradnl" dirty="0">
                <a:latin typeface="Helvetica Neue" charset="0"/>
                <a:ea typeface="Helvetica Neue" charset="0"/>
                <a:cs typeface="Helvetica Neue" charset="0"/>
              </a:rPr>
              <a:t>La estructura de incentivos </a:t>
            </a:r>
            <a:r>
              <a:rPr lang="es-ES_tradnl" sz="1500" dirty="0">
                <a:latin typeface="Helvetica Neue" charset="0"/>
                <a:ea typeface="Helvetica Neue" charset="0"/>
                <a:cs typeface="Helvetica Neue" charset="0"/>
              </a:rPr>
              <a:t>(Soria 2015</a:t>
            </a:r>
            <a:r>
              <a:rPr lang="es-ES_tradnl" sz="1500" dirty="0" smtClean="0">
                <a:latin typeface="Helvetica Neue" charset="0"/>
                <a:ea typeface="Helvetica Neue" charset="0"/>
                <a:cs typeface="Helvetica Neue" charset="0"/>
              </a:rPr>
              <a:t>).</a:t>
            </a:r>
            <a:endParaRPr lang="es-ES_tradnl" sz="1500" dirty="0">
              <a:latin typeface="Helvetica Neue" charset="0"/>
              <a:ea typeface="Helvetica Neue" charset="0"/>
              <a:cs typeface="Helvetica Neue" charset="0"/>
            </a:endParaRPr>
          </a:p>
          <a:p>
            <a:pPr marL="457200" indent="-457200">
              <a:lnSpc>
                <a:spcPct val="100000"/>
              </a:lnSpc>
              <a:buFont typeface="+mj-lt"/>
              <a:buAutoNum type="arabicPeriod" startAt="5"/>
            </a:pPr>
            <a:r>
              <a:rPr lang="es-ES_tradnl" dirty="0">
                <a:latin typeface="Helvetica Neue" charset="0"/>
                <a:ea typeface="Helvetica Neue" charset="0"/>
                <a:cs typeface="Helvetica Neue" charset="0"/>
              </a:rPr>
              <a:t>La </a:t>
            </a:r>
            <a:r>
              <a:rPr lang="es-ES_tradnl" dirty="0" err="1">
                <a:latin typeface="Helvetica Neue" charset="0"/>
                <a:ea typeface="Helvetica Neue" charset="0"/>
                <a:cs typeface="Helvetica Neue" charset="0"/>
              </a:rPr>
              <a:t>relación</a:t>
            </a:r>
            <a:r>
              <a:rPr lang="es-ES_tradnl" dirty="0">
                <a:latin typeface="Helvetica Neue" charset="0"/>
                <a:ea typeface="Helvetica Neue" charset="0"/>
                <a:cs typeface="Helvetica Neue" charset="0"/>
              </a:rPr>
              <a:t> de la universidad con el gobierno </a:t>
            </a:r>
            <a:r>
              <a:rPr lang="es-ES_tradnl" sz="1500" dirty="0">
                <a:latin typeface="Helvetica Neue" charset="0"/>
                <a:ea typeface="Helvetica Neue" charset="0"/>
                <a:cs typeface="Helvetica Neue" charset="0"/>
              </a:rPr>
              <a:t>(Mitaya, 2000</a:t>
            </a:r>
            <a:r>
              <a:rPr lang="es-ES_tradnl" sz="1500" dirty="0" smtClean="0">
                <a:latin typeface="Helvetica Neue" charset="0"/>
                <a:ea typeface="Helvetica Neue" charset="0"/>
                <a:cs typeface="Helvetica Neue" charset="0"/>
              </a:rPr>
              <a:t>).</a:t>
            </a:r>
            <a:endParaRPr lang="es-ES_tradnl" sz="1500" dirty="0">
              <a:latin typeface="Helvetica Neue" charset="0"/>
              <a:ea typeface="Helvetica Neue" charset="0"/>
              <a:cs typeface="Helvetica Neue" charset="0"/>
            </a:endParaRPr>
          </a:p>
          <a:p>
            <a:pPr marL="457200" indent="-457200" algn="just">
              <a:lnSpc>
                <a:spcPct val="100000"/>
              </a:lnSpc>
              <a:buFont typeface="+mj-lt"/>
              <a:buAutoNum type="arabicPeriod"/>
            </a:pPr>
            <a:endParaRPr lang="es-ES_tradnl" sz="1400"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792546"/>
          </a:xfrm>
          <a:prstGeom prst="rect">
            <a:avLst/>
          </a:prstGeom>
        </p:spPr>
      </p:pic>
    </p:spTree>
    <p:extLst>
      <p:ext uri="{BB962C8B-B14F-4D97-AF65-F5344CB8AC3E}">
        <p14:creationId xmlns:p14="http://schemas.microsoft.com/office/powerpoint/2010/main" val="615253393"/>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1531</TotalTime>
  <Words>3589</Words>
  <Application>Microsoft Macintosh PowerPoint</Application>
  <PresentationFormat>Presentación en pantalla (4:3)</PresentationFormat>
  <Paragraphs>858</Paragraphs>
  <Slides>47</Slides>
  <Notes>12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47</vt:i4>
      </vt:variant>
    </vt:vector>
  </HeadingPairs>
  <TitlesOfParts>
    <vt:vector size="54" baseType="lpstr">
      <vt:lpstr>Arial</vt:lpstr>
      <vt:lpstr>ArialMT</vt:lpstr>
      <vt:lpstr>Calibri</vt:lpstr>
      <vt:lpstr>Calibri Light</vt:lpstr>
      <vt:lpstr>Helvetica Neue</vt:lpstr>
      <vt:lpstr>Wingdings</vt:lpstr>
      <vt:lpstr>Retrospección</vt:lpstr>
      <vt:lpstr>La difusión digital de las patentes  en las principales universidades de México y Estados Unidos </vt:lpstr>
      <vt:lpstr>Contenido</vt:lpstr>
      <vt:lpstr>I. Introducción</vt:lpstr>
      <vt:lpstr>(1) Objetivo</vt:lpstr>
      <vt:lpstr>(3) Hipótesis</vt:lpstr>
      <vt:lpstr>(4)Justificación</vt:lpstr>
      <vt:lpstr>II. Patentes universitarias y difusión del conocimiento científico y tecnológico</vt:lpstr>
      <vt:lpstr>(1)Patentes Universitarias</vt:lpstr>
      <vt:lpstr>Factores Explicativos de la producción y difusión de conocimiento contenido en patentes de universidades</vt:lpstr>
      <vt:lpstr>(2)Repositorios Institucionales.</vt:lpstr>
      <vt:lpstr>Presentación de PowerPoint</vt:lpstr>
      <vt:lpstr>(4)Oficinas de Propiedad Intelectual y  Transferencia de Tecnología</vt:lpstr>
      <vt:lpstr>(4)Oficinas de Propiedad Intelectual y  Transferencia de Tecnología (OPITT)</vt:lpstr>
      <vt:lpstr>III. Antecedentes de la difusión digital de conocimiento científico y tecnológico </vt:lpstr>
      <vt:lpstr>(1) Antecedentes del acceso abierto</vt:lpstr>
      <vt:lpstr>(2)Antecedentes de la difusión digital en universidades mexicanas</vt:lpstr>
      <vt:lpstr>III. Metodología  (1) Universo de estudio;  (2) Indicadores.  </vt:lpstr>
      <vt:lpstr>Metodología</vt:lpstr>
      <vt:lpstr>Ranking mundial de universidades con  patentes concedidas por la USPTO en 2015</vt:lpstr>
      <vt:lpstr>Ranking de universidades mexicanas con  patentes concedidas por el IMPI</vt:lpstr>
      <vt:lpstr>Universo de estudio</vt:lpstr>
      <vt:lpstr>Presentación de PowerPoint</vt:lpstr>
      <vt:lpstr>Presentación de PowerPoint</vt:lpstr>
      <vt:lpstr>Presentación de PowerPoint</vt:lpstr>
      <vt:lpstr>Presentación de PowerPoint</vt:lpstr>
      <vt:lpstr>Presentación de PowerPoint</vt:lpstr>
      <vt:lpstr>Presentación de PowerPoint</vt:lpstr>
      <vt:lpstr>Compatibilidad con distintos navegadores web</vt:lpstr>
      <vt:lpstr>IV. Análisis comparativo</vt:lpstr>
      <vt:lpstr>Presentación de PowerPoint</vt:lpstr>
      <vt:lpstr>(1) Universidades de EUA</vt:lpstr>
      <vt:lpstr>Presentación de PowerPoint</vt:lpstr>
      <vt:lpstr>(2) Universidades de EUM*</vt:lpstr>
      <vt:lpstr>Presentación de PowerPoint</vt:lpstr>
      <vt:lpstr>Comparación EUM Y EUA</vt:lpstr>
      <vt:lpstr>(3) Hallazgos:</vt:lpstr>
      <vt:lpstr>(4) Hallazgos:</vt:lpstr>
      <vt:lpstr>V. Conclusiones,  recomendaciones y  trabajos futuros</vt:lpstr>
      <vt:lpstr>Conclusiones</vt:lpstr>
      <vt:lpstr>Conclusiones</vt:lpstr>
      <vt:lpstr>Recomendaciones</vt:lpstr>
      <vt:lpstr>Recomendaciones</vt:lpstr>
      <vt:lpstr>Trabajos futuros</vt:lpstr>
      <vt:lpstr>Referencias</vt:lpstr>
      <vt:lpstr>Referencias</vt:lpstr>
      <vt:lpstr>Gracias!</vt:lpstr>
      <vt:lpstr>La difusión digital de las patentes  en las principales universidades de México y Estados Unidos </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difusión digital de las patentes  en las principales universidades de México y Estados Unidos</dc:title>
  <dc:creator>Hazur Sahib Socconini Alvarado</dc:creator>
  <cp:lastModifiedBy>Hazur Sahib Socconini Alvarado</cp:lastModifiedBy>
  <cp:revision>128</cp:revision>
  <dcterms:created xsi:type="dcterms:W3CDTF">2016-09-19T15:17:51Z</dcterms:created>
  <dcterms:modified xsi:type="dcterms:W3CDTF">2017-01-13T15:02:33Z</dcterms:modified>
</cp:coreProperties>
</file>